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96" r:id="rId3"/>
  </p:sldMasterIdLst>
  <p:notesMasterIdLst>
    <p:notesMasterId r:id="rId30"/>
  </p:notesMasterIdLst>
  <p:handoutMasterIdLst>
    <p:handoutMasterId r:id="rId31"/>
  </p:handoutMasterIdLst>
  <p:sldIdLst>
    <p:sldId id="444" r:id="rId4"/>
    <p:sldId id="434" r:id="rId5"/>
    <p:sldId id="432" r:id="rId6"/>
    <p:sldId id="476" r:id="rId7"/>
    <p:sldId id="540" r:id="rId8"/>
    <p:sldId id="452" r:id="rId9"/>
    <p:sldId id="534" r:id="rId10"/>
    <p:sldId id="453" r:id="rId11"/>
    <p:sldId id="498" r:id="rId12"/>
    <p:sldId id="535" r:id="rId13"/>
    <p:sldId id="429" r:id="rId14"/>
    <p:sldId id="536" r:id="rId15"/>
    <p:sldId id="482" r:id="rId16"/>
    <p:sldId id="537" r:id="rId17"/>
    <p:sldId id="424" r:id="rId18"/>
    <p:sldId id="425" r:id="rId19"/>
    <p:sldId id="504" r:id="rId20"/>
    <p:sldId id="539" r:id="rId21"/>
    <p:sldId id="538" r:id="rId22"/>
    <p:sldId id="456" r:id="rId23"/>
    <p:sldId id="508" r:id="rId24"/>
    <p:sldId id="509" r:id="rId25"/>
    <p:sldId id="474" r:id="rId26"/>
    <p:sldId id="490" r:id="rId27"/>
    <p:sldId id="487" r:id="rId28"/>
    <p:sldId id="515" r:id="rId29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633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421413C-44AF-40DE-B954-E091C91CD7AF}" type="datetimeFigureOut">
              <a:rPr lang="de-AT" smtClean="0"/>
              <a:t>05.06.2016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377316"/>
            <a:ext cx="2945659" cy="493633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6EB96F5-B052-4F68-96D1-4CA8E1876B7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4315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633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8BC9E430-08F1-408B-8B03-32A5FF083A60}" type="datetimeFigureOut">
              <a:rPr lang="de-AT" smtClean="0"/>
              <a:t>05.06.2016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377316"/>
            <a:ext cx="2945659" cy="493633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95AFD434-F8EE-4018-A6BA-CD7210AB5EB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520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Sozialpolitische und bildungspolitischer Handlungsbedarf seit Jahrzehnten „verdrängt“ 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D434-F8EE-4018-A6BA-CD7210AB5EB4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248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PISA 2012;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D434-F8EE-4018-A6BA-CD7210AB5EB4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048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D434-F8EE-4018-A6BA-CD7210AB5EB4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2713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Sozialpolitische und bildungspolitischer Handlungsbedarf seit Jahrzehnten „verdrängt“ 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D434-F8EE-4018-A6BA-CD7210AB5EB4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248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Warum Differenzierung – auch im </a:t>
            </a:r>
            <a:r>
              <a:rPr lang="de-AT" dirty="0" err="1"/>
              <a:t>Gymnasizum</a:t>
            </a:r>
            <a:r>
              <a:rPr lang="de-AT" dirty="0"/>
              <a:t> sind nicht alle Kinder gleich!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D434-F8EE-4018-A6BA-CD7210AB5EB4}" type="slidenum">
              <a:rPr lang="de-AT" smtClean="0"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7810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/>
              <a:t>Auf die Gestik und Mimik der </a:t>
            </a:r>
            <a:r>
              <a:rPr lang="de-AT" sz="1200" dirty="0" err="1"/>
              <a:t>SuS</a:t>
            </a:r>
            <a:r>
              <a:rPr lang="de-AT" sz="1200" dirty="0"/>
              <a:t> achten lassen.</a:t>
            </a:r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D434-F8EE-4018-A6BA-CD7210AB5EB4}" type="slidenum">
              <a:rPr lang="de-AT" smtClean="0"/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2106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F9EE-EEEC-4D71-BADC-D3D77AA9576E}" type="datetime1">
              <a:rPr lang="de-DE" smtClean="0"/>
              <a:t>05.06.2016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1135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8BE7-AADA-41F3-84EF-19DA1749C4F4}" type="datetime1">
              <a:rPr lang="de-DE" smtClean="0"/>
              <a:t>05.06.2016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682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07C-A106-49C9-B308-A15A2C4FD0B8}" type="datetime1">
              <a:rPr lang="de-DE" smtClean="0"/>
              <a:t>05.06.2016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41866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6365-CFF4-425A-AAAF-BCC840255AF9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3EA7-C76C-4F98-A602-E00EB636E94B}" type="slidenum">
              <a:rPr lang="de-AT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29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3CEB-66AB-4A2D-9DB4-4633883B8AE5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3EA7-C76C-4F98-A602-E00EB636E94B}" type="slidenum">
              <a:rPr lang="de-AT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28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0944-589F-4736-93EF-A769FCD35865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3EA7-C76C-4F98-A602-E00EB636E94B}" type="slidenum">
              <a:rPr lang="de-AT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89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736E3-2B8F-4A31-AC87-BF51E8936FC8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3EA7-C76C-4F98-A602-E00EB636E94B}" type="slidenum">
              <a:rPr lang="de-AT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01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9461-AFAC-4DC7-BD85-727FE189498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3EA7-C76C-4F98-A602-E00EB636E94B}" type="slidenum">
              <a:rPr lang="de-AT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37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7737-889E-4BC3-9C70-08F6C9818088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3EA7-C76C-4F98-A602-E00EB636E94B}" type="slidenum">
              <a:rPr lang="de-AT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51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7F97D-453D-41F6-877D-28F5E8D6CAB6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3EA7-C76C-4F98-A602-E00EB636E94B}" type="slidenum">
              <a:rPr lang="de-AT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6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905-F15B-41CC-84DA-BDBE1A3DCE2E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3EA7-C76C-4F98-A602-E00EB636E94B}" type="slidenum">
              <a:rPr lang="de-AT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8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BBA25-2A59-432D-9AB2-4BC67E860CE7}" type="datetime1">
              <a:rPr lang="de-DE" smtClean="0"/>
              <a:t>05.06.2016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2604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6684-DB1D-48DC-ACEC-955567BE34F8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3EA7-C76C-4F98-A602-E00EB636E94B}" type="slidenum">
              <a:rPr lang="de-AT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249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CB1E-7F63-463B-89DD-612C503E6D77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3EA7-C76C-4F98-A602-E00EB636E94B}" type="slidenum">
              <a:rPr lang="de-AT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77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9F1A-C6E7-4BC1-B1AD-39D1C676AAE6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3EA7-C76C-4F98-A602-E00EB636E94B}" type="slidenum">
              <a:rPr lang="de-AT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80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D925-D5C0-45F2-8344-B1181C63DED4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860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FEAE-7DC2-43EB-AAE3-E22C4370334F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34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D648D-109E-4985-A7DB-1B2FB3F8A06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00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8457-B46E-441E-A1E7-1BD9F79F1CA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13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624C-ECD3-4CC1-BB74-E54C3D611AFB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724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B774-4821-42C6-94C5-5E1707532589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67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041A-A2EF-4EE0-8CFF-E4C6A17AFFA9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5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5736-D0CD-4027-905B-BD6E1B38B9BF}" type="datetime1">
              <a:rPr lang="de-DE" smtClean="0"/>
              <a:t>05.06.2016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607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D9B3-D28A-41CC-A102-487F679BDF82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861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0EA5-017D-463E-A91C-12958C408714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17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4CEF-F3AB-4A0E-9900-E1DED4AAADBB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624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E6-1553-4DF6-BC56-690A229919E8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39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9A78-7025-4F1B-B10A-0D124C5FDDDA}" type="datetime1">
              <a:rPr lang="de-DE" smtClean="0"/>
              <a:t>05.06.2016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885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2BCE-4C6F-4102-991F-E3FA534E4DA6}" type="datetime1">
              <a:rPr lang="de-DE" smtClean="0"/>
              <a:t>05.06.2016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3716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A8DE-4799-468A-9A9D-60744B4D9D6C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3161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F7DC-A537-49BA-A6E0-8060A6E5ED44}" type="datetime1">
              <a:rPr lang="de-DE" smtClean="0"/>
              <a:t>05.06.2016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223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D64B-38EB-466C-B7CA-3E9437A98C33}" type="datetime1">
              <a:rPr lang="de-DE" smtClean="0"/>
              <a:t>05.06.2016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0690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36B9-E7C6-4642-81EC-3EF1CF2A3E48}" type="datetime1">
              <a:rPr lang="de-DE" smtClean="0"/>
              <a:t>05.06.2016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51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5073A-4E14-4254-B5AF-05145ECE7389}" type="datetime1">
              <a:rPr lang="de-DE" smtClean="0"/>
              <a:t>05.06.2016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5B1BA-D0BD-405B-B6D4-CAAE777C6C1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394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1ABD9-0710-4EAA-A71D-CE7EF7596975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73EA7-C76C-4F98-A602-E00EB636E94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4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DDC66-A55D-48AC-BBC8-C3A15477BCFC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5B1BA-D0BD-405B-B6D4-CAAE777C6C1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0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130425"/>
            <a:ext cx="7774632" cy="1470025"/>
          </a:xfrm>
        </p:spPr>
        <p:txBody>
          <a:bodyPr>
            <a:noAutofit/>
          </a:bodyPr>
          <a:lstStyle/>
          <a:p>
            <a:br>
              <a:rPr lang="de-AT" sz="3200" b="1" dirty="0"/>
            </a:br>
            <a:r>
              <a:rPr lang="de-AT" sz="3600" b="1" dirty="0"/>
              <a:t>Soziale Herkunft – Bildungschancen,  Stolpersteine und Gesamtschule</a:t>
            </a:r>
            <a:br>
              <a:rPr lang="de-AT" sz="3600" b="1" dirty="0"/>
            </a:br>
            <a:endParaRPr lang="de-AT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04856" cy="1752600"/>
          </a:xfrm>
        </p:spPr>
        <p:txBody>
          <a:bodyPr>
            <a:normAutofit/>
          </a:bodyPr>
          <a:lstStyle/>
          <a:p>
            <a:r>
              <a:rPr lang="de-AT" sz="2800" dirty="0"/>
              <a:t>Mag. Dr. Gertrud Nagy</a:t>
            </a:r>
          </a:p>
          <a:p>
            <a:r>
              <a:rPr lang="de-AT" sz="2800" dirty="0"/>
              <a:t>ÖLI_UG, Schloss </a:t>
            </a:r>
            <a:r>
              <a:rPr lang="de-AT" sz="2800" dirty="0" err="1"/>
              <a:t>Zeillern</a:t>
            </a:r>
            <a:r>
              <a:rPr lang="de-AT" sz="2800" dirty="0"/>
              <a:t> </a:t>
            </a:r>
          </a:p>
          <a:p>
            <a:r>
              <a:rPr lang="de-AT" sz="2800" dirty="0"/>
              <a:t>1. Juni 2016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5388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dirty="0"/>
              <a:t>Stolperstein „</a:t>
            </a:r>
            <a:r>
              <a:rPr lang="de-AT" sz="3200" dirty="0" err="1"/>
              <a:t>Creaming</a:t>
            </a:r>
            <a:r>
              <a:rPr lang="de-AT" sz="3200" dirty="0"/>
              <a:t> und Komposition“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7344816" cy="40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24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dirty="0">
                <a:solidFill>
                  <a:prstClr val="black"/>
                </a:solidFill>
              </a:rPr>
              <a:t>Männliches Geschlecht als Risikofaktor</a:t>
            </a:r>
            <a:endParaRPr lang="de-AT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2304488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72816"/>
            <a:ext cx="345571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7D73-ECDC-43C9-855E-A53C7B602B44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079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dirty="0"/>
              <a:t>Stolperstein „</a:t>
            </a:r>
            <a:r>
              <a:rPr lang="de-AT" sz="3200" dirty="0" err="1"/>
              <a:t>SchOG</a:t>
            </a:r>
            <a:r>
              <a:rPr lang="de-AT" sz="3200" dirty="0"/>
              <a:t>“ </a:t>
            </a:r>
            <a:r>
              <a:rPr lang="de-AT" sz="3200" dirty="0">
                <a:sym typeface="Wingdings" panose="05000000000000000000" pitchFamily="2" charset="2"/>
              </a:rPr>
              <a:t>Schulversuche  NMS</a:t>
            </a:r>
            <a:endParaRPr lang="de-AT" sz="3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7344816" cy="40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99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AT" sz="3600" dirty="0"/>
            </a:br>
            <a:r>
              <a:rPr lang="de-AT" sz="3600" dirty="0"/>
              <a:t>Qualität von Unterricht und Schulsystem </a:t>
            </a:r>
            <a:r>
              <a:rPr lang="de-AT" sz="2000" dirty="0"/>
              <a:t> </a:t>
            </a:r>
            <a:br>
              <a:rPr lang="de-AT" sz="2000" dirty="0"/>
            </a:br>
            <a:endParaRPr lang="de-AT" sz="2000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8136904" cy="4248472"/>
          </a:xfrm>
        </p:spPr>
      </p:pic>
      <p:sp>
        <p:nvSpPr>
          <p:cNvPr id="8" name="Textfeld 7"/>
          <p:cNvSpPr txBox="1"/>
          <p:nvPr/>
        </p:nvSpPr>
        <p:spPr>
          <a:xfrm>
            <a:off x="755576" y="6093296"/>
            <a:ext cx="2594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Helmke 2015</a:t>
            </a:r>
            <a:r>
              <a:rPr lang="de-AT" baseline="30000" dirty="0"/>
              <a:t>6</a:t>
            </a:r>
            <a:r>
              <a:rPr lang="de-AT" dirty="0"/>
              <a:t> , Abb. S. 75</a:t>
            </a:r>
            <a:br>
              <a:rPr lang="de-AT" dirty="0"/>
            </a:b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B971-16EE-422F-B4A8-32539955D6F6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13</a:t>
            </a:fld>
            <a:endParaRPr lang="de-AT"/>
          </a:p>
        </p:txBody>
      </p:sp>
      <p:sp>
        <p:nvSpPr>
          <p:cNvPr id="5" name="Textfeld 4"/>
          <p:cNvSpPr txBox="1"/>
          <p:nvPr/>
        </p:nvSpPr>
        <p:spPr>
          <a:xfrm>
            <a:off x="755576" y="4461659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Und auf Ihr Schulsystem!</a:t>
            </a:r>
          </a:p>
        </p:txBody>
      </p:sp>
    </p:spTree>
    <p:extLst>
      <p:ext uri="{BB962C8B-B14F-4D97-AF65-F5344CB8AC3E}">
        <p14:creationId xmlns:p14="http://schemas.microsoft.com/office/powerpoint/2010/main" val="329614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schichtspezifische Schulwahl </a:t>
            </a:r>
            <a:br>
              <a:rPr lang="de-AT" dirty="0"/>
            </a:b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2.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5736-D0CD-4027-905B-BD6E1B38B9BF}" type="datetime1">
              <a:rPr lang="de-DE" smtClean="0"/>
              <a:t>05.06.2016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8758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dirty="0">
                <a:solidFill>
                  <a:prstClr val="black"/>
                </a:solidFill>
              </a:rPr>
              <a:t>„Nur ja nicht in die HS/NMS!“</a:t>
            </a:r>
            <a:br>
              <a:rPr lang="de-AT" sz="3200" dirty="0">
                <a:solidFill>
                  <a:prstClr val="black"/>
                </a:solidFill>
              </a:rPr>
            </a:br>
            <a:r>
              <a:rPr lang="de-AT" sz="3200" dirty="0">
                <a:solidFill>
                  <a:prstClr val="black"/>
                </a:solidFill>
              </a:rPr>
              <a:t>„</a:t>
            </a:r>
            <a:r>
              <a:rPr lang="de-AT" sz="1800" dirty="0">
                <a:solidFill>
                  <a:prstClr val="black"/>
                </a:solidFill>
              </a:rPr>
              <a:t>Bildungsnahe“ Eltern kämpfen um </a:t>
            </a:r>
            <a:r>
              <a:rPr lang="de-AT" sz="1800" dirty="0" err="1">
                <a:solidFill>
                  <a:prstClr val="black"/>
                </a:solidFill>
              </a:rPr>
              <a:t>Übertrittsberechtigung</a:t>
            </a:r>
            <a:endParaRPr lang="de-A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3600400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6987-66F9-41C5-9319-C1ECA6570E97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454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dirty="0">
                <a:solidFill>
                  <a:prstClr val="black"/>
                </a:solidFill>
              </a:rPr>
              <a:t>„Na ja, so ist das eben!“</a:t>
            </a:r>
            <a:br>
              <a:rPr lang="de-AT" sz="3200" dirty="0">
                <a:solidFill>
                  <a:prstClr val="black"/>
                </a:solidFill>
              </a:rPr>
            </a:br>
            <a:r>
              <a:rPr lang="de-AT" sz="3200" dirty="0">
                <a:solidFill>
                  <a:prstClr val="black"/>
                </a:solidFill>
              </a:rPr>
              <a:t>„</a:t>
            </a:r>
            <a:r>
              <a:rPr lang="de-AT" sz="1800" dirty="0">
                <a:solidFill>
                  <a:prstClr val="black"/>
                </a:solidFill>
              </a:rPr>
              <a:t>Bildungsferne“ Eltern akzeptieren eher Empfehlungen der Schule.</a:t>
            </a:r>
            <a:endParaRPr lang="de-AT" sz="32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3308"/>
            <a:ext cx="2088232" cy="388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2016224" cy="388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755576" y="558924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de-AT" dirty="0">
              <a:solidFill>
                <a:prstClr val="black"/>
              </a:solidFill>
            </a:endParaRPr>
          </a:p>
          <a:p>
            <a:pPr lvl="0"/>
            <a:r>
              <a:rPr lang="de-AT" dirty="0">
                <a:solidFill>
                  <a:prstClr val="black"/>
                </a:solidFill>
              </a:rPr>
              <a:t>Ingolf Erler (</a:t>
            </a:r>
            <a:r>
              <a:rPr lang="de-AT" dirty="0" err="1">
                <a:solidFill>
                  <a:prstClr val="black"/>
                </a:solidFill>
              </a:rPr>
              <a:t>Hg</a:t>
            </a:r>
            <a:r>
              <a:rPr lang="de-AT" dirty="0">
                <a:solidFill>
                  <a:prstClr val="black"/>
                </a:solidFill>
              </a:rPr>
              <a:t>.) (2007): Keine Chance für Lisa Simpson? Mandelbaum.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EEF3-F974-4503-A33F-6883177EFFF7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5497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br>
              <a:rPr lang="de-AT" dirty="0"/>
            </a:br>
            <a:r>
              <a:rPr lang="de-AT" dirty="0"/>
              <a:t>De </a:t>
            </a:r>
            <a:r>
              <a:rPr lang="de-AT" dirty="0" err="1"/>
              <a:t>guatn</a:t>
            </a:r>
            <a:r>
              <a:rPr lang="de-AT" dirty="0"/>
              <a:t> und de </a:t>
            </a:r>
            <a:r>
              <a:rPr lang="de-AT" dirty="0" err="1"/>
              <a:t>aundan</a:t>
            </a:r>
            <a:br>
              <a:rPr lang="de-AT" dirty="0"/>
            </a:br>
            <a:r>
              <a:rPr lang="de-AT" sz="1600" dirty="0" err="1">
                <a:solidFill>
                  <a:prstClr val="black"/>
                </a:solidFill>
                <a:ea typeface="+mn-ea"/>
                <a:cs typeface="+mn-cs"/>
              </a:rPr>
              <a:t>Nöstlinger</a:t>
            </a:r>
            <a:r>
              <a:rPr lang="de-AT" sz="1600" dirty="0">
                <a:solidFill>
                  <a:prstClr val="black"/>
                </a:solidFill>
                <a:ea typeface="+mn-ea"/>
                <a:cs typeface="+mn-cs"/>
              </a:rPr>
              <a:t>, Christine (1974): </a:t>
            </a:r>
            <a:r>
              <a:rPr lang="de-AT" sz="1600" dirty="0" err="1">
                <a:solidFill>
                  <a:prstClr val="black"/>
                </a:solidFill>
                <a:ea typeface="+mn-ea"/>
                <a:cs typeface="+mn-cs"/>
              </a:rPr>
              <a:t>Iba</a:t>
            </a:r>
            <a:r>
              <a:rPr lang="de-AT" sz="1600" dirty="0">
                <a:solidFill>
                  <a:prstClr val="black"/>
                </a:solidFill>
                <a:ea typeface="+mn-ea"/>
                <a:cs typeface="+mn-cs"/>
              </a:rPr>
              <a:t> de ganz </a:t>
            </a:r>
            <a:r>
              <a:rPr lang="de-AT" sz="1600" dirty="0" err="1">
                <a:solidFill>
                  <a:prstClr val="black"/>
                </a:solidFill>
                <a:ea typeface="+mn-ea"/>
                <a:cs typeface="+mn-cs"/>
              </a:rPr>
              <a:t>oaman</a:t>
            </a:r>
            <a:r>
              <a:rPr lang="de-AT" sz="16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de-AT" sz="1600" dirty="0" err="1">
                <a:solidFill>
                  <a:prstClr val="black"/>
                </a:solidFill>
                <a:ea typeface="+mn-ea"/>
                <a:cs typeface="+mn-cs"/>
              </a:rPr>
              <a:t>kinda</a:t>
            </a:r>
            <a:r>
              <a:rPr lang="de-AT" sz="1600" dirty="0">
                <a:solidFill>
                  <a:prstClr val="black"/>
                </a:solidFill>
                <a:ea typeface="+mn-ea"/>
                <a:cs typeface="+mn-cs"/>
              </a:rPr>
              <a:t>. Jugend und Volk.</a:t>
            </a:r>
            <a:br>
              <a:rPr lang="de-AT" sz="16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de-AT" sz="1600" dirty="0">
                <a:solidFill>
                  <a:prstClr val="black"/>
                </a:solidFill>
                <a:ea typeface="+mn-ea"/>
                <a:cs typeface="+mn-cs"/>
              </a:rPr>
            </a:b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de-AT" sz="6000" dirty="0"/>
              <a:t>„… </a:t>
            </a:r>
            <a:r>
              <a:rPr lang="de-AT" sz="6000" dirty="0" err="1"/>
              <a:t>mei</a:t>
            </a:r>
            <a:r>
              <a:rPr lang="de-AT" sz="6000" dirty="0"/>
              <a:t> </a:t>
            </a:r>
            <a:r>
              <a:rPr lang="de-AT" sz="6000" dirty="0" err="1"/>
              <a:t>papa</a:t>
            </a:r>
            <a:r>
              <a:rPr lang="de-AT" sz="6000" dirty="0"/>
              <a:t> kennt si </a:t>
            </a:r>
            <a:r>
              <a:rPr lang="de-AT" sz="6000" dirty="0" err="1"/>
              <a:t>ned</a:t>
            </a:r>
            <a:r>
              <a:rPr lang="de-AT" sz="6000" dirty="0"/>
              <a:t> aus </a:t>
            </a:r>
            <a:r>
              <a:rPr lang="de-AT" sz="6000" dirty="0" err="1"/>
              <a:t>midn</a:t>
            </a:r>
            <a:r>
              <a:rPr lang="de-AT" sz="6000" dirty="0"/>
              <a:t> </a:t>
            </a:r>
            <a:r>
              <a:rPr lang="de-AT" sz="6000" dirty="0" err="1"/>
              <a:t>dritn</a:t>
            </a:r>
            <a:r>
              <a:rPr lang="de-AT" sz="6000" dirty="0"/>
              <a:t> und </a:t>
            </a:r>
            <a:r>
              <a:rPr lang="de-AT" sz="6000" dirty="0" err="1"/>
              <a:t>viatn</a:t>
            </a:r>
            <a:r>
              <a:rPr lang="de-AT" sz="6000" dirty="0"/>
              <a:t> </a:t>
            </a:r>
            <a:r>
              <a:rPr lang="de-AT" sz="6000" dirty="0" err="1"/>
              <a:t>foi</a:t>
            </a:r>
            <a:r>
              <a:rPr lang="de-AT" sz="6000" dirty="0"/>
              <a:t>,</a:t>
            </a:r>
          </a:p>
          <a:p>
            <a:pPr marL="0" indent="0" algn="ctr">
              <a:buNone/>
            </a:pPr>
            <a:r>
              <a:rPr lang="de-AT" sz="6000" dirty="0"/>
              <a:t>und </a:t>
            </a:r>
            <a:r>
              <a:rPr lang="de-AT" sz="6000" dirty="0" err="1"/>
              <a:t>mei</a:t>
            </a:r>
            <a:r>
              <a:rPr lang="de-AT" sz="6000" dirty="0"/>
              <a:t> </a:t>
            </a:r>
            <a:r>
              <a:rPr lang="de-AT" sz="6000" dirty="0" err="1"/>
              <a:t>mama</a:t>
            </a:r>
            <a:r>
              <a:rPr lang="de-AT" sz="6000" dirty="0"/>
              <a:t> </a:t>
            </a:r>
            <a:r>
              <a:rPr lang="de-AT" sz="6000" dirty="0" err="1"/>
              <a:t>hod</a:t>
            </a:r>
            <a:r>
              <a:rPr lang="de-AT" sz="6000" dirty="0"/>
              <a:t> </a:t>
            </a:r>
            <a:r>
              <a:rPr lang="de-AT" sz="6000" dirty="0" err="1"/>
              <a:t>no</a:t>
            </a:r>
            <a:r>
              <a:rPr lang="de-AT" sz="6000" dirty="0"/>
              <a:t> </a:t>
            </a:r>
            <a:r>
              <a:rPr lang="de-AT" sz="6000" dirty="0" err="1"/>
              <a:t>nia</a:t>
            </a:r>
            <a:r>
              <a:rPr lang="de-AT" sz="6000" dirty="0"/>
              <a:t> </a:t>
            </a:r>
            <a:r>
              <a:rPr lang="de-AT" sz="6000" dirty="0" err="1"/>
              <a:t>nidn</a:t>
            </a:r>
            <a:r>
              <a:rPr lang="de-AT" sz="6000" dirty="0"/>
              <a:t> </a:t>
            </a:r>
            <a:r>
              <a:rPr lang="de-AT" sz="6000" dirty="0" err="1"/>
              <a:t>ansavuatei</a:t>
            </a:r>
            <a:r>
              <a:rPr lang="de-AT" sz="6000" dirty="0"/>
              <a:t> </a:t>
            </a:r>
            <a:r>
              <a:rPr lang="de-AT" sz="6000" dirty="0" err="1"/>
              <a:t>muldibliziad</a:t>
            </a:r>
            <a:r>
              <a:rPr lang="de-AT" sz="6000" dirty="0"/>
              <a:t>.</a:t>
            </a:r>
          </a:p>
          <a:p>
            <a:pPr marL="0" indent="0" algn="ctr">
              <a:buNone/>
            </a:pPr>
            <a:r>
              <a:rPr lang="de-AT" sz="6000" dirty="0"/>
              <a:t>Aufn </a:t>
            </a:r>
            <a:r>
              <a:rPr lang="de-AT" sz="6000" dirty="0" err="1"/>
              <a:t>aufsoz</a:t>
            </a:r>
            <a:r>
              <a:rPr lang="de-AT" sz="6000" dirty="0"/>
              <a:t> </a:t>
            </a:r>
            <a:r>
              <a:rPr lang="de-AT" sz="6000" dirty="0" err="1"/>
              <a:t>iban</a:t>
            </a:r>
            <a:r>
              <a:rPr lang="de-AT" sz="6000" dirty="0"/>
              <a:t> </a:t>
            </a:r>
            <a:r>
              <a:rPr lang="de-AT" sz="6000" dirty="0" err="1"/>
              <a:t>broda</a:t>
            </a:r>
            <a:r>
              <a:rPr lang="de-AT" sz="6000" dirty="0"/>
              <a:t> hob i an </a:t>
            </a:r>
            <a:r>
              <a:rPr lang="de-AT" sz="6000" dirty="0" err="1"/>
              <a:t>fünfa</a:t>
            </a:r>
            <a:r>
              <a:rPr lang="de-AT" sz="6000" dirty="0"/>
              <a:t> </a:t>
            </a:r>
            <a:r>
              <a:rPr lang="de-AT" sz="6000" dirty="0" err="1"/>
              <a:t>griagt</a:t>
            </a:r>
            <a:r>
              <a:rPr lang="de-AT" sz="6000" dirty="0"/>
              <a:t>.</a:t>
            </a:r>
          </a:p>
          <a:p>
            <a:pPr marL="0" indent="0" algn="ctr">
              <a:buNone/>
            </a:pPr>
            <a:r>
              <a:rPr lang="de-AT" sz="6000" dirty="0" err="1"/>
              <a:t>Weu</a:t>
            </a:r>
            <a:r>
              <a:rPr lang="de-AT" sz="6000" dirty="0"/>
              <a:t> i </a:t>
            </a:r>
            <a:r>
              <a:rPr lang="de-AT" sz="6000" dirty="0" err="1"/>
              <a:t>gschrimb</a:t>
            </a:r>
            <a:r>
              <a:rPr lang="de-AT" sz="6000" dirty="0"/>
              <a:t> hob, </a:t>
            </a:r>
            <a:r>
              <a:rPr lang="de-AT" sz="6000" dirty="0" err="1"/>
              <a:t>wiad</a:t>
            </a:r>
            <a:r>
              <a:rPr lang="de-AT" sz="6000" dirty="0"/>
              <a:t> Gabi </a:t>
            </a:r>
            <a:r>
              <a:rPr lang="de-AT" sz="6000" dirty="0" err="1"/>
              <a:t>gschbim</a:t>
            </a:r>
            <a:r>
              <a:rPr lang="de-AT" sz="6000" dirty="0"/>
              <a:t> </a:t>
            </a:r>
            <a:r>
              <a:rPr lang="de-AT" sz="6000" dirty="0" err="1"/>
              <a:t>hod</a:t>
            </a:r>
            <a:r>
              <a:rPr lang="de-AT" sz="6000" dirty="0"/>
              <a:t>,</a:t>
            </a:r>
          </a:p>
          <a:p>
            <a:pPr marL="0" indent="0" algn="ctr">
              <a:buNone/>
            </a:pPr>
            <a:r>
              <a:rPr lang="de-AT" sz="6000" dirty="0"/>
              <a:t>Und da </a:t>
            </a:r>
            <a:r>
              <a:rPr lang="de-AT" sz="6000" dirty="0" err="1"/>
              <a:t>papa</a:t>
            </a:r>
            <a:r>
              <a:rPr lang="de-AT" sz="6000" dirty="0"/>
              <a:t> auf </a:t>
            </a:r>
            <a:r>
              <a:rPr lang="de-AT" sz="6000" dirty="0" err="1"/>
              <a:t>amoi</a:t>
            </a:r>
            <a:r>
              <a:rPr lang="de-AT" sz="6000" dirty="0"/>
              <a:t> </a:t>
            </a:r>
            <a:r>
              <a:rPr lang="de-AT" sz="6000" dirty="0" err="1"/>
              <a:t>vaschwundn</a:t>
            </a:r>
            <a:r>
              <a:rPr lang="de-AT" sz="6000" dirty="0"/>
              <a:t> </a:t>
            </a:r>
            <a:r>
              <a:rPr lang="de-AT" sz="6000" dirty="0" err="1"/>
              <a:t>gwesn</a:t>
            </a:r>
            <a:r>
              <a:rPr lang="de-AT" sz="6000" dirty="0"/>
              <a:t> </a:t>
            </a:r>
            <a:r>
              <a:rPr lang="de-AT" sz="6000" dirty="0" err="1"/>
              <a:t>is</a:t>
            </a:r>
            <a:r>
              <a:rPr lang="de-AT" sz="6000" dirty="0"/>
              <a:t>.</a:t>
            </a:r>
          </a:p>
          <a:p>
            <a:pPr marL="0" indent="0" algn="ctr">
              <a:buNone/>
            </a:pPr>
            <a:r>
              <a:rPr lang="de-AT" sz="6000" dirty="0"/>
              <a:t>Des </a:t>
            </a:r>
            <a:r>
              <a:rPr lang="de-AT" sz="6000" dirty="0" err="1"/>
              <a:t>is</a:t>
            </a:r>
            <a:r>
              <a:rPr lang="de-AT" sz="6000" dirty="0"/>
              <a:t> nix zum </a:t>
            </a:r>
            <a:r>
              <a:rPr lang="de-AT" sz="6000" dirty="0" err="1"/>
              <a:t>schreim</a:t>
            </a:r>
            <a:r>
              <a:rPr lang="de-AT" sz="6000" dirty="0"/>
              <a:t>, </a:t>
            </a:r>
            <a:r>
              <a:rPr lang="de-AT" sz="6000" dirty="0" err="1"/>
              <a:t>hod</a:t>
            </a:r>
            <a:r>
              <a:rPr lang="de-AT" sz="6000" dirty="0"/>
              <a:t> da </a:t>
            </a:r>
            <a:r>
              <a:rPr lang="de-AT" sz="6000" dirty="0" err="1"/>
              <a:t>lera</a:t>
            </a:r>
            <a:r>
              <a:rPr lang="de-AT" sz="6000" dirty="0"/>
              <a:t> </a:t>
            </a:r>
            <a:r>
              <a:rPr lang="de-AT" sz="6000" dirty="0" err="1"/>
              <a:t>gsogt</a:t>
            </a:r>
            <a:r>
              <a:rPr lang="de-AT" sz="6000" dirty="0"/>
              <a:t>.“</a:t>
            </a:r>
          </a:p>
          <a:p>
            <a:pPr marL="0" indent="0" algn="ctr">
              <a:buNone/>
            </a:pPr>
            <a:r>
              <a:rPr lang="de-AT" sz="6000" dirty="0"/>
              <a:t>„… I was a </a:t>
            </a:r>
            <a:r>
              <a:rPr lang="de-AT" sz="6000" dirty="0" err="1"/>
              <a:t>olahound</a:t>
            </a:r>
            <a:r>
              <a:rPr lang="de-AT" sz="6000" dirty="0"/>
              <a:t>: </a:t>
            </a:r>
          </a:p>
          <a:p>
            <a:pPr marL="0" indent="0" algn="ctr">
              <a:buNone/>
            </a:pPr>
            <a:r>
              <a:rPr lang="de-AT" sz="6000" dirty="0" err="1"/>
              <a:t>Wia</a:t>
            </a:r>
            <a:r>
              <a:rPr lang="de-AT" sz="6000" dirty="0"/>
              <a:t> </a:t>
            </a:r>
            <a:r>
              <a:rPr lang="de-AT" sz="6000" dirty="0" err="1"/>
              <a:t>ma</a:t>
            </a:r>
            <a:r>
              <a:rPr lang="de-AT" sz="6000" dirty="0"/>
              <a:t> de </a:t>
            </a:r>
            <a:r>
              <a:rPr lang="de-AT" sz="6000" dirty="0" err="1"/>
              <a:t>mülefrau</a:t>
            </a:r>
            <a:r>
              <a:rPr lang="de-AT" sz="6000" dirty="0"/>
              <a:t> </a:t>
            </a:r>
            <a:r>
              <a:rPr lang="de-AT" sz="6000" dirty="0" err="1"/>
              <a:t>auschaun</a:t>
            </a:r>
            <a:r>
              <a:rPr lang="de-AT" sz="6000" dirty="0"/>
              <a:t> </a:t>
            </a:r>
            <a:r>
              <a:rPr lang="de-AT" sz="6000" dirty="0" err="1"/>
              <a:t>muas</a:t>
            </a:r>
            <a:r>
              <a:rPr lang="de-AT" sz="6000" dirty="0"/>
              <a:t>, </a:t>
            </a:r>
            <a:r>
              <a:rPr lang="de-AT" sz="6000" dirty="0" err="1"/>
              <a:t>damids</a:t>
            </a:r>
            <a:r>
              <a:rPr lang="de-AT" sz="6000" dirty="0"/>
              <a:t> </a:t>
            </a:r>
            <a:r>
              <a:rPr lang="de-AT" sz="6000" dirty="0" err="1"/>
              <a:t>weida</a:t>
            </a:r>
            <a:r>
              <a:rPr lang="de-AT" sz="6000" dirty="0"/>
              <a:t> aufschreibt.</a:t>
            </a:r>
          </a:p>
          <a:p>
            <a:pPr marL="0" indent="0" algn="ctr">
              <a:buNone/>
            </a:pPr>
            <a:r>
              <a:rPr lang="de-AT" sz="6000" dirty="0" err="1"/>
              <a:t>Wia</a:t>
            </a:r>
            <a:r>
              <a:rPr lang="de-AT" sz="6000" dirty="0"/>
              <a:t> </a:t>
            </a:r>
            <a:r>
              <a:rPr lang="de-AT" sz="6000" dirty="0" err="1"/>
              <a:t>ma</a:t>
            </a:r>
            <a:r>
              <a:rPr lang="de-AT" sz="6000" dirty="0"/>
              <a:t> firn </a:t>
            </a:r>
            <a:r>
              <a:rPr lang="de-AT" sz="6000" dirty="0" err="1"/>
              <a:t>bruada</a:t>
            </a:r>
            <a:r>
              <a:rPr lang="de-AT" sz="6000" dirty="0"/>
              <a:t> a </a:t>
            </a:r>
            <a:r>
              <a:rPr lang="de-AT" sz="6000" dirty="0" err="1"/>
              <a:t>griaskoch</a:t>
            </a:r>
            <a:r>
              <a:rPr lang="de-AT" sz="6000" dirty="0"/>
              <a:t> kocht und </a:t>
            </a:r>
            <a:r>
              <a:rPr lang="de-AT" sz="6000" dirty="0" err="1"/>
              <a:t>hosntraga</a:t>
            </a:r>
            <a:r>
              <a:rPr lang="de-AT" sz="6000" dirty="0"/>
              <a:t> </a:t>
            </a:r>
            <a:r>
              <a:rPr lang="de-AT" sz="6000" dirty="0" err="1"/>
              <a:t>söba</a:t>
            </a:r>
            <a:r>
              <a:rPr lang="de-AT" sz="6000" dirty="0"/>
              <a:t> </a:t>
            </a:r>
            <a:r>
              <a:rPr lang="de-AT" sz="6000" dirty="0" err="1"/>
              <a:t>aunad</a:t>
            </a:r>
            <a:endParaRPr lang="de-AT" sz="6000" dirty="0"/>
          </a:p>
          <a:p>
            <a:pPr marL="0" indent="0" algn="ctr">
              <a:buNone/>
            </a:pPr>
            <a:r>
              <a:rPr lang="de-AT" sz="6000" dirty="0"/>
              <a:t>und </a:t>
            </a:r>
            <a:r>
              <a:rPr lang="de-AT" sz="6000" dirty="0" err="1"/>
              <a:t>sicharung</a:t>
            </a:r>
            <a:r>
              <a:rPr lang="de-AT" sz="6000" dirty="0"/>
              <a:t> </a:t>
            </a:r>
            <a:r>
              <a:rPr lang="de-AT" sz="6000" dirty="0" err="1"/>
              <a:t>flikt</a:t>
            </a:r>
            <a:r>
              <a:rPr lang="de-AT" sz="6000" dirty="0"/>
              <a:t> </a:t>
            </a:r>
            <a:r>
              <a:rPr lang="de-AT" sz="6000" dirty="0" err="1"/>
              <a:t>undn</a:t>
            </a:r>
            <a:r>
              <a:rPr lang="de-AT" sz="6000" dirty="0"/>
              <a:t> </a:t>
            </a:r>
            <a:r>
              <a:rPr lang="de-AT" sz="6000" dirty="0" err="1"/>
              <a:t>gaung</a:t>
            </a:r>
            <a:r>
              <a:rPr lang="de-AT" sz="6000" dirty="0"/>
              <a:t> </a:t>
            </a:r>
            <a:r>
              <a:rPr lang="de-AT" sz="6000" dirty="0" err="1"/>
              <a:t>aufwoscht</a:t>
            </a:r>
            <a:r>
              <a:rPr lang="de-AT" sz="6000" dirty="0"/>
              <a:t>, </a:t>
            </a:r>
          </a:p>
          <a:p>
            <a:pPr marL="0" indent="0" algn="ctr">
              <a:buNone/>
            </a:pPr>
            <a:r>
              <a:rPr lang="de-AT" sz="6000" dirty="0" err="1"/>
              <a:t>waund</a:t>
            </a:r>
            <a:r>
              <a:rPr lang="de-AT" sz="6000" dirty="0"/>
              <a:t> </a:t>
            </a:r>
            <a:r>
              <a:rPr lang="de-AT" sz="6000" dirty="0" err="1"/>
              <a:t>mama</a:t>
            </a:r>
            <a:r>
              <a:rPr lang="de-AT" sz="6000" dirty="0"/>
              <a:t> </a:t>
            </a:r>
            <a:r>
              <a:rPr lang="de-AT" sz="6000" dirty="0" err="1"/>
              <a:t>graung</a:t>
            </a:r>
            <a:r>
              <a:rPr lang="de-AT" sz="6000" dirty="0"/>
              <a:t> </a:t>
            </a:r>
            <a:r>
              <a:rPr lang="de-AT" sz="6000" dirty="0" err="1"/>
              <a:t>is</a:t>
            </a:r>
            <a:r>
              <a:rPr lang="de-AT" sz="6000" dirty="0"/>
              <a:t>.</a:t>
            </a:r>
          </a:p>
          <a:p>
            <a:pPr marL="0" indent="0" algn="ctr">
              <a:buNone/>
            </a:pPr>
            <a:r>
              <a:rPr lang="de-AT" sz="6000" dirty="0"/>
              <a:t>Oba in da </a:t>
            </a:r>
            <a:r>
              <a:rPr lang="de-AT" sz="6000" dirty="0" err="1"/>
              <a:t>schui</a:t>
            </a:r>
            <a:r>
              <a:rPr lang="de-AT" sz="6000" dirty="0"/>
              <a:t>, do </a:t>
            </a:r>
            <a:r>
              <a:rPr lang="de-AT" sz="6000" dirty="0" err="1"/>
              <a:t>wiad</a:t>
            </a:r>
            <a:r>
              <a:rPr lang="de-AT" sz="6000" dirty="0"/>
              <a:t> des </a:t>
            </a:r>
            <a:r>
              <a:rPr lang="de-AT" sz="6000" dirty="0" err="1"/>
              <a:t>ned</a:t>
            </a:r>
            <a:r>
              <a:rPr lang="de-AT" sz="6000" dirty="0"/>
              <a:t> </a:t>
            </a:r>
            <a:r>
              <a:rPr lang="de-AT" sz="6000" dirty="0" err="1"/>
              <a:t>gfrogt</a:t>
            </a:r>
            <a:r>
              <a:rPr lang="de-AT" sz="6000" dirty="0"/>
              <a:t>.</a:t>
            </a:r>
          </a:p>
          <a:p>
            <a:pPr marL="0" indent="0" algn="ctr">
              <a:buNone/>
            </a:pPr>
            <a:r>
              <a:rPr lang="de-AT" sz="6000" dirty="0" err="1"/>
              <a:t>Fia</a:t>
            </a:r>
            <a:r>
              <a:rPr lang="de-AT" sz="6000" dirty="0"/>
              <a:t> </a:t>
            </a:r>
            <a:r>
              <a:rPr lang="de-AT" sz="6000" dirty="0" err="1"/>
              <a:t>siachane</a:t>
            </a:r>
            <a:r>
              <a:rPr lang="de-AT" sz="6000" dirty="0"/>
              <a:t> </a:t>
            </a:r>
            <a:r>
              <a:rPr lang="de-AT" sz="6000" dirty="0" err="1"/>
              <a:t>sochn</a:t>
            </a:r>
            <a:r>
              <a:rPr lang="de-AT" sz="6000" dirty="0"/>
              <a:t> </a:t>
            </a:r>
            <a:r>
              <a:rPr lang="de-AT" sz="6000" dirty="0" err="1"/>
              <a:t>hod</a:t>
            </a:r>
            <a:r>
              <a:rPr lang="de-AT" sz="6000" dirty="0"/>
              <a:t> da </a:t>
            </a:r>
            <a:r>
              <a:rPr lang="de-AT" sz="6000" dirty="0" err="1"/>
              <a:t>hea</a:t>
            </a:r>
            <a:r>
              <a:rPr lang="de-AT" sz="6000" dirty="0"/>
              <a:t> </a:t>
            </a:r>
            <a:r>
              <a:rPr lang="de-AT" sz="6000" dirty="0" err="1"/>
              <a:t>lera</a:t>
            </a:r>
            <a:r>
              <a:rPr lang="de-AT" sz="6000" dirty="0"/>
              <a:t> kann </a:t>
            </a:r>
            <a:r>
              <a:rPr lang="de-AT" sz="6000" dirty="0" err="1"/>
              <a:t>ansa</a:t>
            </a:r>
            <a:r>
              <a:rPr lang="de-AT" sz="6000" dirty="0"/>
              <a:t>.</a:t>
            </a:r>
          </a:p>
          <a:p>
            <a:endParaRPr lang="de-AT" dirty="0"/>
          </a:p>
          <a:p>
            <a:endParaRPr lang="de-AT" sz="450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7553-ADC4-402F-91E5-A0D27BB79811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3EA7-C76C-4F98-A602-E00EB636E94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5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3200" dirty="0"/>
              <a:t>Schichteffekte auf Kinder sozial schwacher Herkunft</a:t>
            </a:r>
            <a:br>
              <a:rPr lang="de-AT" sz="3200" dirty="0"/>
            </a:br>
            <a:r>
              <a:rPr lang="de-AT" sz="2000" dirty="0"/>
              <a:t>(</a:t>
            </a:r>
            <a:r>
              <a:rPr lang="de-AT" sz="2000" dirty="0" err="1"/>
              <a:t>Boudon</a:t>
            </a:r>
            <a:r>
              <a:rPr lang="de-AT" sz="2000" dirty="0"/>
              <a:t> 1974)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381719"/>
          </a:xfrm>
        </p:spPr>
        <p:txBody>
          <a:bodyPr>
            <a:normAutofit fontScale="92500" lnSpcReduction="20000"/>
          </a:bodyPr>
          <a:lstStyle/>
          <a:p>
            <a:r>
              <a:rPr lang="de-AT" dirty="0"/>
              <a:t>Primärer Schichteffekt - Wirkung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3528" y="2174875"/>
            <a:ext cx="417386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/>
              <a:t>auf </a:t>
            </a:r>
            <a:r>
              <a:rPr lang="de-AT" b="1" dirty="0"/>
              <a:t>Schulleistungen</a:t>
            </a:r>
            <a:r>
              <a:rPr lang="de-AT" dirty="0"/>
              <a:t> - über kulturellen Hintergrund Eltern</a:t>
            </a:r>
          </a:p>
          <a:p>
            <a:pPr marL="0" indent="0">
              <a:buNone/>
            </a:pPr>
            <a:r>
              <a:rPr lang="de-AT" dirty="0">
                <a:sym typeface="Wingdings" panose="05000000000000000000" pitchFamily="2" charset="2"/>
              </a:rPr>
              <a:t> schlechtere Leistungen bei vergleichbaren </a:t>
            </a:r>
            <a:r>
              <a:rPr lang="de-AT" b="1" dirty="0">
                <a:sym typeface="Wingdings" panose="05000000000000000000" pitchFamily="2" charset="2"/>
              </a:rPr>
              <a:t>Begabungen</a:t>
            </a:r>
            <a:r>
              <a:rPr lang="de-AT" dirty="0"/>
              <a:t>:</a:t>
            </a:r>
          </a:p>
          <a:p>
            <a:pPr marL="0" indent="0">
              <a:buNone/>
            </a:pPr>
            <a:r>
              <a:rPr lang="de-AT" dirty="0"/>
              <a:t>Geringere Möglichkeiten, Kind in der Schule zu unterstützen (weniger kulturelles, soziales und ökonomisches Kapital, bildungsferner Habitus)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19463" cy="381719"/>
          </a:xfrm>
        </p:spPr>
        <p:txBody>
          <a:bodyPr>
            <a:noAutofit/>
          </a:bodyPr>
          <a:lstStyle/>
          <a:p>
            <a:r>
              <a:rPr lang="de-AT" sz="2200" dirty="0"/>
              <a:t>Sekundärer Schichteffekt - Wirkung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32857"/>
            <a:ext cx="4103439" cy="39933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dirty="0"/>
              <a:t>auf </a:t>
            </a:r>
            <a:r>
              <a:rPr lang="de-AT" b="1" dirty="0"/>
              <a:t>Bildungsweg</a:t>
            </a:r>
            <a:r>
              <a:rPr lang="de-AT" dirty="0"/>
              <a:t> - über die Erwartungen von Eltern </a:t>
            </a:r>
          </a:p>
          <a:p>
            <a:pPr marL="0" indent="0">
              <a:buNone/>
            </a:pPr>
            <a:r>
              <a:rPr lang="de-AT" dirty="0">
                <a:sym typeface="Wingdings" panose="05000000000000000000" pitchFamily="2" charset="2"/>
              </a:rPr>
              <a:t> AHS weniger wahrscheinlich bei vergleichbaren </a:t>
            </a:r>
            <a:r>
              <a:rPr lang="de-AT" b="1" dirty="0">
                <a:sym typeface="Wingdings" panose="05000000000000000000" pitchFamily="2" charset="2"/>
              </a:rPr>
              <a:t>Leistungen</a:t>
            </a:r>
            <a:r>
              <a:rPr lang="de-AT" dirty="0">
                <a:sym typeface="Wingdings" panose="05000000000000000000" pitchFamily="2" charset="2"/>
              </a:rPr>
              <a:t>:</a:t>
            </a:r>
          </a:p>
          <a:p>
            <a:pPr marL="0" indent="0">
              <a:buNone/>
            </a:pPr>
            <a:r>
              <a:rPr lang="de-AT" dirty="0">
                <a:sym typeface="Wingdings" panose="05000000000000000000" pitchFamily="2" charset="2"/>
              </a:rPr>
              <a:t>Subjektiv weniger erwarteter Nutzen höherer Bildung (Bildungskosten, Ertrag, Wahrscheinlichkeit des Ertrags-Rational-Choice-Konzept)</a:t>
            </a:r>
            <a:endParaRPr lang="de-AT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9BC8-3908-4948-B296-79DD68B79255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3EA7-C76C-4F98-A602-E00EB636E94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8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sz="1800" dirty="0"/>
              <a:t>„Und täglich grüßt das Murmeltier“ (2)</a:t>
            </a:r>
            <a:br>
              <a:rPr lang="de-AT" sz="1800" dirty="0"/>
            </a:br>
            <a:r>
              <a:rPr lang="de-AT" sz="3200" dirty="0"/>
              <a:t>Schichteffekte und Folgen außer Streit, aber …?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7000" y="-130133"/>
            <a:ext cx="4669998" cy="8352928"/>
          </a:xfr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418B-2158-4247-A395-A67E30C03A67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18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AT" dirty="0"/>
            </a:br>
            <a:r>
              <a:rPr lang="de-AT" dirty="0"/>
              <a:t>Themen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492897"/>
            <a:ext cx="8229600" cy="29523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AT" dirty="0"/>
              <a:t>Handlungsbedarf</a:t>
            </a:r>
            <a:endParaRPr lang="de-AT" sz="1800" dirty="0"/>
          </a:p>
          <a:p>
            <a:pPr marL="514350" indent="-514350">
              <a:buFont typeface="+mj-lt"/>
              <a:buAutoNum type="arabicPeriod"/>
            </a:pPr>
            <a:r>
              <a:rPr lang="de-AT" dirty="0"/>
              <a:t>Schichtspezifische Schulwahl </a:t>
            </a:r>
          </a:p>
          <a:p>
            <a:pPr marL="514350" indent="-514350">
              <a:buFont typeface="+mj-lt"/>
              <a:buAutoNum type="arabicPeriod"/>
            </a:pPr>
            <a:r>
              <a:rPr lang="de-AT" dirty="0"/>
              <a:t>Ausblick</a:t>
            </a:r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762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de-AT" sz="1800" dirty="0"/>
              <a:t>Auf der Suche nach soziologischen Motiven</a:t>
            </a:r>
            <a:br>
              <a:rPr lang="de-AT" sz="1800" dirty="0"/>
            </a:br>
            <a:r>
              <a:rPr lang="de-AT" sz="3200" dirty="0"/>
              <a:t>Abgrenzungsmotive der Mittelschicht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AT" sz="11200" b="1" dirty="0"/>
              <a:t>Distinktion:</a:t>
            </a:r>
            <a:r>
              <a:rPr lang="de-AT" sz="11200" dirty="0"/>
              <a:t> Abgrenzung u.a. entlang symbolischem Kapital wie Prestige und Reputation (Imageträchtige Schule, Bildungsabschlüsse, Titel)</a:t>
            </a:r>
          </a:p>
          <a:p>
            <a:pPr marL="0" indent="0">
              <a:buNone/>
            </a:pPr>
            <a:r>
              <a:rPr lang="de-AT" sz="11200" b="1" dirty="0"/>
              <a:t>Soziale Schließung: </a:t>
            </a:r>
            <a:r>
              <a:rPr lang="de-AT" sz="11200" dirty="0"/>
              <a:t>Beschränkung des Zugangs zu Positionen und Privilegien auf eigenes soziales Feld, Monopolisierung von Chancen auf Erfolg</a:t>
            </a:r>
          </a:p>
          <a:p>
            <a:pPr marL="0" indent="0">
              <a:buNone/>
            </a:pPr>
            <a:r>
              <a:rPr lang="de-AT" sz="11200" b="1" dirty="0"/>
              <a:t>Statuserhalt</a:t>
            </a:r>
            <a:r>
              <a:rPr lang="de-AT" sz="11200" dirty="0"/>
              <a:t>: Furcht vor Verlust des höheren sozialen Status (Abstiegsangst – Neoliberalisierung) </a:t>
            </a:r>
            <a:endParaRPr lang="de-AT" sz="2800" dirty="0"/>
          </a:p>
          <a:p>
            <a:pPr lvl="1">
              <a:buFont typeface="Courier New" panose="02070309020205020404" pitchFamily="49" charset="0"/>
              <a:buChar char="o"/>
            </a:pPr>
            <a:endParaRPr lang="de-AT" sz="2400" dirty="0"/>
          </a:p>
          <a:p>
            <a:pPr marL="0" lvl="0" indent="0">
              <a:buNone/>
            </a:pPr>
            <a:r>
              <a:rPr lang="de-AT" sz="7200" dirty="0">
                <a:solidFill>
                  <a:prstClr val="black"/>
                </a:solidFill>
              </a:rPr>
              <a:t>Lesetipps</a:t>
            </a:r>
          </a:p>
          <a:p>
            <a:pPr marL="0" lvl="0" indent="0">
              <a:buNone/>
            </a:pPr>
            <a:r>
              <a:rPr lang="de-AT" sz="7200" dirty="0">
                <a:solidFill>
                  <a:prstClr val="black"/>
                </a:solidFill>
              </a:rPr>
              <a:t>Bourdieu, Pierre (1987): </a:t>
            </a:r>
            <a:r>
              <a:rPr lang="de-AT" sz="7200" b="1" dirty="0">
                <a:solidFill>
                  <a:prstClr val="black"/>
                </a:solidFill>
              </a:rPr>
              <a:t>Kultur der feinen Unterschied. </a:t>
            </a:r>
            <a:r>
              <a:rPr lang="de-AT" sz="7200" dirty="0">
                <a:solidFill>
                  <a:prstClr val="black"/>
                </a:solidFill>
              </a:rPr>
              <a:t>Suhrkamp TB </a:t>
            </a:r>
          </a:p>
          <a:p>
            <a:pPr marL="0" lvl="0" indent="0">
              <a:buNone/>
            </a:pPr>
            <a:r>
              <a:rPr lang="de-AT" sz="7200" dirty="0">
                <a:solidFill>
                  <a:prstClr val="black"/>
                </a:solidFill>
              </a:rPr>
              <a:t>Mau, Steffen (2012): </a:t>
            </a:r>
            <a:r>
              <a:rPr lang="de-AT" sz="7200" b="1" dirty="0">
                <a:solidFill>
                  <a:prstClr val="black"/>
                </a:solidFill>
              </a:rPr>
              <a:t>Lebenschancen</a:t>
            </a:r>
            <a:r>
              <a:rPr lang="de-AT" sz="7200" dirty="0">
                <a:solidFill>
                  <a:prstClr val="black"/>
                </a:solidFill>
              </a:rPr>
              <a:t>. Wohin driftet die Mittelschicht? Suhrkamp</a:t>
            </a:r>
          </a:p>
          <a:p>
            <a:pPr marL="0" lvl="0" indent="0">
              <a:buNone/>
            </a:pPr>
            <a:r>
              <a:rPr lang="de-AT" sz="7200" dirty="0">
                <a:solidFill>
                  <a:prstClr val="black"/>
                </a:solidFill>
              </a:rPr>
              <a:t>Maurer, Marco (2015): </a:t>
            </a:r>
            <a:r>
              <a:rPr lang="de-AT" sz="7200" b="1" dirty="0">
                <a:solidFill>
                  <a:prstClr val="black"/>
                </a:solidFill>
              </a:rPr>
              <a:t>Du bleibst, was du bist</a:t>
            </a:r>
            <a:r>
              <a:rPr lang="de-AT" sz="7200" dirty="0">
                <a:solidFill>
                  <a:prstClr val="black"/>
                </a:solidFill>
              </a:rPr>
              <a:t>. </a:t>
            </a:r>
            <a:r>
              <a:rPr lang="de-AT" sz="7200" dirty="0" err="1">
                <a:solidFill>
                  <a:prstClr val="black"/>
                </a:solidFill>
              </a:rPr>
              <a:t>Droemer</a:t>
            </a:r>
            <a:endParaRPr lang="de-AT" sz="7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de-AT" sz="7200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7BB4-BDE9-400A-9D58-70BCB22CFD95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530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de-AT" sz="1800" dirty="0"/>
            </a:br>
            <a:r>
              <a:rPr lang="de-AT" sz="3200" dirty="0"/>
              <a:t>Fallstudie - Auswertung von </a:t>
            </a:r>
            <a:r>
              <a:rPr lang="de-AT" sz="3200" dirty="0" err="1"/>
              <a:t>Postings</a:t>
            </a:r>
            <a:r>
              <a:rPr lang="de-AT" sz="3200" dirty="0"/>
              <a:t> </a:t>
            </a:r>
            <a:br>
              <a:rPr lang="de-AT" sz="3200" dirty="0"/>
            </a:br>
            <a:r>
              <a:rPr lang="de-AT" sz="1800" dirty="0">
                <a:solidFill>
                  <a:prstClr val="black"/>
                </a:solidFill>
              </a:rPr>
              <a:t>(Der Standard, Juni 2012)</a:t>
            </a:r>
            <a:br>
              <a:rPr lang="de-AT" sz="1800" dirty="0">
                <a:solidFill>
                  <a:prstClr val="black"/>
                </a:solidFill>
              </a:rPr>
            </a:br>
            <a:endParaRPr lang="de-AT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2200" dirty="0"/>
              <a:t>Auslöser: IV </a:t>
            </a:r>
            <a:r>
              <a:rPr lang="de-AT" sz="2200" dirty="0" err="1"/>
              <a:t>Glattauer</a:t>
            </a:r>
            <a:r>
              <a:rPr lang="de-AT" sz="2200" dirty="0"/>
              <a:t> zu § Schulschwänzen – Forderung nach sozialer Durchmischung via GS – Meinungsäußerungen dazu.</a:t>
            </a:r>
          </a:p>
          <a:p>
            <a:pPr marL="0" indent="0">
              <a:buNone/>
            </a:pPr>
            <a:r>
              <a:rPr lang="de-AT" sz="2200" dirty="0"/>
              <a:t>Mehrheitlich Ablehnung GS:</a:t>
            </a:r>
          </a:p>
          <a:p>
            <a:r>
              <a:rPr lang="de-DE" sz="2200" dirty="0"/>
              <a:t>Abgrenzungsmotive „Angst um Statuserhalt“ (als Abstiegsängste) und „soziale Schließung“, aber auch „Distinktion“ erkennbar</a:t>
            </a:r>
          </a:p>
          <a:p>
            <a:r>
              <a:rPr lang="de-AT" sz="2200" dirty="0"/>
              <a:t>Offene Fragen an Sozial- und Bildungspolitik: </a:t>
            </a:r>
          </a:p>
          <a:p>
            <a:pPr lvl="1">
              <a:buFont typeface="+mj-lt"/>
              <a:buAutoNum type="arabicPeriod"/>
            </a:pPr>
            <a:r>
              <a:rPr lang="de-DE" sz="2000" dirty="0"/>
              <a:t>  Wie soll Durchmischung in segregierten Wohnvierteln  gelingen?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sz="2000" dirty="0"/>
              <a:t>Welche Konzepte gibt es für Unterricht, ohne Niveauverlust, in einer heterogenen Schülergruppe profitieren?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sz="2000" dirty="0"/>
              <a:t>Würde es ausreichend Ressourcen für eine schulorganisatorische Änderung geben?</a:t>
            </a:r>
          </a:p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 M. E. nachvollziehbare „realistische“ Fragen zu Wohn- und Bildungspolitik</a:t>
            </a:r>
            <a:endParaRPr lang="de-AT" sz="1400" dirty="0">
              <a:sym typeface="Wingdings" panose="05000000000000000000" pitchFamily="2" charset="2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CEFB-14C2-451C-A5FB-FD7F045F8069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3EA7-C76C-4F98-A602-E00EB636E94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9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dirty="0"/>
              <a:t>Wovor  die Mittelschicht zu wenig Angst hat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de-AT" sz="7000" b="1" dirty="0"/>
              <a:t>Gesellschaftliche Segregation &amp; wirtschaftliche Nachteile:</a:t>
            </a:r>
          </a:p>
          <a:p>
            <a:r>
              <a:rPr lang="de-AT" sz="7000" dirty="0"/>
              <a:t>Begabungen von Kindern der Grundschicht gehen der Gesellschaft und der Wirtschaft Österreichs verloren.</a:t>
            </a:r>
            <a:r>
              <a:rPr lang="de-AT" sz="7000" dirty="0">
                <a:solidFill>
                  <a:prstClr val="black"/>
                </a:solidFill>
              </a:rPr>
              <a:t> Sie bleiben unter ihren Möglichkeiten.</a:t>
            </a:r>
          </a:p>
          <a:p>
            <a:r>
              <a:rPr lang="de-AT" sz="7000" dirty="0">
                <a:solidFill>
                  <a:prstClr val="black"/>
                </a:solidFill>
              </a:rPr>
              <a:t>Marginalisierte Jugendliche sind potenzielle Arbeitslose und Sozialhilfeempfänger und politisch leicht manipulierbar</a:t>
            </a:r>
          </a:p>
          <a:p>
            <a:r>
              <a:rPr lang="de-AT" sz="7000" dirty="0">
                <a:solidFill>
                  <a:prstClr val="black"/>
                </a:solidFill>
              </a:rPr>
              <a:t>Frust ü</a:t>
            </a:r>
            <a:r>
              <a:rPr lang="de-AT" sz="7000" dirty="0"/>
              <a:t>ber Ausgrenzung und Perspektivenlosigkeit, in Kombination mit Werten und Normen einer marginalisierten  Peergroup, braucht oft nur Auslöser für Radikalisierung</a:t>
            </a:r>
          </a:p>
          <a:p>
            <a:pPr marL="0" lvl="0" indent="0">
              <a:buNone/>
            </a:pPr>
            <a:endParaRPr lang="de-AT" sz="7000" b="1" dirty="0"/>
          </a:p>
          <a:p>
            <a:pPr marL="0" lvl="0" indent="0">
              <a:buNone/>
            </a:pPr>
            <a:r>
              <a:rPr lang="de-AT" sz="7000" b="1" dirty="0"/>
              <a:t>Das betrifft uns alle</a:t>
            </a:r>
            <a:r>
              <a:rPr lang="de-AT" sz="7000" dirty="0"/>
              <a:t>, </a:t>
            </a:r>
          </a:p>
          <a:p>
            <a:pPr marL="0" lvl="0" indent="0">
              <a:buNone/>
            </a:pPr>
            <a:r>
              <a:rPr lang="de-AT" sz="7000" dirty="0"/>
              <a:t>ob nun Bildungsgerechtigkeit ein persönlicher Wert ist – oder/und wir einfach nur in sozialem Frieden und wirtschaftlichem Wohlstand leben möchten.</a:t>
            </a:r>
          </a:p>
          <a:p>
            <a:pPr marL="0" lvl="0" indent="0">
              <a:buNone/>
            </a:pPr>
            <a:endParaRPr lang="de-AT" sz="45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de-AT" sz="400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8A70-6303-47FE-BB15-1612907B8CB0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3EA7-C76C-4F98-A602-E00EB636E94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8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221088"/>
            <a:ext cx="8064896" cy="1547887"/>
          </a:xfrm>
        </p:spPr>
        <p:txBody>
          <a:bodyPr>
            <a:normAutofit/>
          </a:bodyPr>
          <a:lstStyle/>
          <a:p>
            <a:pPr marL="514350" indent="-514350"/>
            <a:r>
              <a:rPr lang="de-AT" dirty="0"/>
              <a:t>Ausblick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3568" y="2924944"/>
            <a:ext cx="7772400" cy="954335"/>
          </a:xfrm>
        </p:spPr>
        <p:txBody>
          <a:bodyPr/>
          <a:lstStyle/>
          <a:p>
            <a:r>
              <a:rPr lang="de-AT" dirty="0"/>
              <a:t>3. 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28A1-A8A0-41DA-A826-4BC3D1F5D9FC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2425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sz="1800" dirty="0"/>
              <a:t>Modellregion </a:t>
            </a:r>
            <a:br>
              <a:rPr lang="de-AT" sz="1800" dirty="0"/>
            </a:br>
            <a:r>
              <a:rPr lang="de-AT" sz="2800" dirty="0"/>
              <a:t>„Schule der 10-bis 14-jährigen in Vorarlberg“ 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4784"/>
            <a:ext cx="4038600" cy="3816424"/>
          </a:xfrm>
        </p:spPr>
      </p:pic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85" y="1398675"/>
            <a:ext cx="4038600" cy="3816424"/>
          </a:xfrm>
        </p:spPr>
      </p:pic>
      <p:sp>
        <p:nvSpPr>
          <p:cNvPr id="3" name="Textfeld 2"/>
          <p:cNvSpPr txBox="1"/>
          <p:nvPr/>
        </p:nvSpPr>
        <p:spPr>
          <a:xfrm>
            <a:off x="107504" y="5215099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  <a:p>
            <a:r>
              <a:rPr lang="de-AT" dirty="0" err="1"/>
              <a:t>Lesetipp</a:t>
            </a:r>
            <a:endParaRPr lang="de-AT" dirty="0"/>
          </a:p>
          <a:p>
            <a:r>
              <a:rPr lang="de-AT" dirty="0" err="1"/>
              <a:t>Böheim-Galehr</a:t>
            </a:r>
            <a:r>
              <a:rPr lang="de-AT" dirty="0"/>
              <a:t> et al. (2015): Schule der 10- bis 14-jährigen in Vorarlberg. 1 &amp; 2. </a:t>
            </a:r>
            <a:r>
              <a:rPr lang="de-AT" dirty="0" err="1"/>
              <a:t>StudienVerlag</a:t>
            </a:r>
            <a:endParaRPr lang="de-AT" dirty="0"/>
          </a:p>
          <a:p>
            <a:r>
              <a:rPr lang="de-AT" dirty="0"/>
              <a:t> 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CF4E-6789-4A61-B2CC-5F0F5F17EDF6}" type="datetime1">
              <a:rPr lang="de-DE" smtClean="0"/>
              <a:t>05.06.2016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522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3600" dirty="0"/>
              <a:t>Individualisierung und Innere Differenzierung</a:t>
            </a:r>
            <a:endParaRPr lang="de-AT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40394" y="129842"/>
            <a:ext cx="5135219" cy="7416823"/>
          </a:xfr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04A0-7E2D-4C9D-BD39-8D75052356D8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2318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dirty="0">
                <a:solidFill>
                  <a:prstClr val="black"/>
                </a:solidFill>
                <a:sym typeface="Wingdings" panose="05000000000000000000" pitchFamily="2" charset="2"/>
              </a:rPr>
              <a:t>Zum Abschluss eine Bildbetrachtung!</a:t>
            </a:r>
            <a:br>
              <a:rPr lang="de-AT" sz="36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de-AT" sz="2000" dirty="0">
                <a:solidFill>
                  <a:prstClr val="black"/>
                </a:solidFill>
                <a:sym typeface="Wingdings" panose="05000000000000000000" pitchFamily="2" charset="2"/>
              </a:rPr>
              <a:t>Marie Marcks (1980): Schöne Aussichten. </a:t>
            </a:r>
            <a:r>
              <a:rPr lang="de-AT" sz="2000" dirty="0" err="1">
                <a:solidFill>
                  <a:prstClr val="black"/>
                </a:solidFill>
                <a:sym typeface="Wingdings" panose="05000000000000000000" pitchFamily="2" charset="2"/>
              </a:rPr>
              <a:t>ElefantenPress</a:t>
            </a:r>
            <a:r>
              <a:rPr lang="de-AT" sz="2000" dirty="0">
                <a:solidFill>
                  <a:prstClr val="black"/>
                </a:solidFill>
                <a:sym typeface="Wingdings" panose="05000000000000000000" pitchFamily="2" charset="2"/>
              </a:rPr>
              <a:t> (2)</a:t>
            </a:r>
            <a:endParaRPr lang="de-AT" sz="1800" dirty="0"/>
          </a:p>
        </p:txBody>
      </p:sp>
      <p:pic>
        <p:nvPicPr>
          <p:cNvPr id="2050" name="Picture 2" descr="C:\Users\Gerti\AppData\Local\Microsoft\Windows\Temporary Internet Files\Content.Outlook\Y2SW3P9Y\Gerti_0002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12879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/>
          <p:cNvSpPr/>
          <p:nvPr/>
        </p:nvSpPr>
        <p:spPr>
          <a:xfrm>
            <a:off x="1259632" y="2996952"/>
            <a:ext cx="3650704" cy="2520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Ellipse 6"/>
          <p:cNvSpPr/>
          <p:nvPr/>
        </p:nvSpPr>
        <p:spPr>
          <a:xfrm>
            <a:off x="5436096" y="3342692"/>
            <a:ext cx="2736304" cy="24625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BEAE-EA16-4C6C-89D7-8B8A666E6CC3}" type="datetime1">
              <a:rPr lang="de-DE" smtClean="0"/>
              <a:t>05.06.2016</a:t>
            </a:fld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654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501008"/>
            <a:ext cx="7772400" cy="2267967"/>
          </a:xfrm>
        </p:spPr>
        <p:txBody>
          <a:bodyPr>
            <a:normAutofit/>
          </a:bodyPr>
          <a:lstStyle/>
          <a:p>
            <a:pPr marL="514350" indent="-514350"/>
            <a:r>
              <a:rPr lang="de-AT" dirty="0"/>
              <a:t>Handlungsbedarf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276873"/>
            <a:ext cx="7772400" cy="1224135"/>
          </a:xfrm>
        </p:spPr>
        <p:txBody>
          <a:bodyPr/>
          <a:lstStyle/>
          <a:p>
            <a:r>
              <a:rPr lang="de-AT" dirty="0"/>
              <a:t>1 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3626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sz="1800" dirty="0"/>
              <a:t>„Und täglich grüßt das Murmeltier“ (1)</a:t>
            </a:r>
            <a:br>
              <a:rPr lang="de-AT" sz="1800" dirty="0"/>
            </a:br>
            <a:r>
              <a:rPr lang="de-AT" sz="2800" dirty="0"/>
              <a:t>OECD: Koppelung sozialer Herkunft mit Bildungserfolg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7000" y="-130133"/>
            <a:ext cx="4669998" cy="8352928"/>
          </a:xfr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4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094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1800" dirty="0"/>
              <a:t>NMS-Reform</a:t>
            </a:r>
            <a:br>
              <a:rPr lang="de-AT" sz="1800" dirty="0"/>
            </a:br>
            <a:r>
              <a:rPr lang="de-AT" sz="3200" dirty="0"/>
              <a:t>Ziele der österreichischen Schule 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AT" sz="3000" dirty="0"/>
              <a:t>Leistungsschule, d.h. alle </a:t>
            </a:r>
            <a:r>
              <a:rPr lang="de-AT" sz="3000" dirty="0" err="1"/>
              <a:t>SuS</a:t>
            </a:r>
            <a:r>
              <a:rPr lang="de-AT" sz="3000" dirty="0"/>
              <a:t> an individuell vergleichbare hohe Kompetenzen heranführen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3000" dirty="0"/>
              <a:t>Chancengleichheit, d. h. keine herkunfts- (und </a:t>
            </a:r>
            <a:r>
              <a:rPr lang="de-AT" sz="3000" dirty="0" err="1"/>
              <a:t>geschlechts</a:t>
            </a:r>
            <a:r>
              <a:rPr lang="de-AT" sz="3000" dirty="0"/>
              <a:t>) bezogenen Disparitäten durch</a:t>
            </a:r>
          </a:p>
          <a:p>
            <a:pPr lvl="1"/>
            <a:r>
              <a:rPr lang="de-AT" sz="2400" dirty="0"/>
              <a:t>Zugangs- und Beurteilungsgerechtigkeit (Zugang zu Bildung, Notengebung)</a:t>
            </a:r>
          </a:p>
          <a:p>
            <a:pPr lvl="1"/>
            <a:r>
              <a:rPr lang="de-AT" sz="2400" dirty="0"/>
              <a:t>Prozess- und Entwicklungsgerechtigkeit  (Fördermaß-nahmen, differenzierter &amp; individualisierter Unterricht</a:t>
            </a:r>
          </a:p>
          <a:p>
            <a:pPr marL="57150" indent="0">
              <a:buNone/>
            </a:pPr>
            <a:r>
              <a:rPr lang="de-AT" sz="2800" dirty="0"/>
              <a:t>… empirisch belegbar im gegliederten Schulsystem mangelhaft umgesetzt.</a:t>
            </a:r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FEAE-7DC2-43EB-AAE3-E22C4370334F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0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AT" sz="18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br>
              <a:rPr lang="de-AT" sz="18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br>
              <a:rPr lang="de-AT" sz="18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br>
              <a:rPr lang="de-AT" sz="18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de-AT" sz="3600" dirty="0">
                <a:solidFill>
                  <a:prstClr val="black"/>
                </a:solidFill>
                <a:sym typeface="Wingdings" panose="05000000000000000000" pitchFamily="2" charset="2"/>
              </a:rPr>
              <a:t>Bildungsarmut als Kompetenzarmut</a:t>
            </a:r>
            <a:br>
              <a:rPr lang="de-AT" sz="3600" dirty="0">
                <a:solidFill>
                  <a:prstClr val="black"/>
                </a:solidFill>
              </a:rPr>
            </a:br>
            <a:br>
              <a:rPr lang="de-AT" dirty="0">
                <a:solidFill>
                  <a:prstClr val="black"/>
                </a:solidFill>
              </a:rPr>
            </a:br>
            <a:endParaRPr lang="de-AT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de-AT" sz="2600" dirty="0">
                <a:solidFill>
                  <a:prstClr val="black"/>
                </a:solidFill>
              </a:rPr>
              <a:t>Unzureichende Basiskompetenzen 15-Jähriger (PISA 2012):</a:t>
            </a:r>
          </a:p>
          <a:p>
            <a:pPr marL="0" lvl="0" indent="0">
              <a:buNone/>
            </a:pPr>
            <a:endParaRPr lang="de-AT" sz="2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de-AT" sz="2600" dirty="0">
                <a:solidFill>
                  <a:prstClr val="black"/>
                </a:solidFill>
              </a:rPr>
              <a:t>Lesen: 20%</a:t>
            </a:r>
          </a:p>
          <a:p>
            <a:pPr marL="0" lvl="0" indent="0">
              <a:buNone/>
            </a:pPr>
            <a:r>
              <a:rPr lang="de-AT" sz="2600" dirty="0">
                <a:solidFill>
                  <a:prstClr val="black"/>
                </a:solidFill>
              </a:rPr>
              <a:t>Mathematik: 19%</a:t>
            </a:r>
          </a:p>
          <a:p>
            <a:pPr marL="0" lvl="0" indent="0">
              <a:buNone/>
            </a:pPr>
            <a:r>
              <a:rPr lang="de-AT" sz="2600" dirty="0">
                <a:solidFill>
                  <a:prstClr val="black"/>
                </a:solidFill>
              </a:rPr>
              <a:t>Naturwissenschaft: 16%</a:t>
            </a:r>
          </a:p>
          <a:p>
            <a:pPr marL="0" lvl="0" indent="0">
              <a:buNone/>
            </a:pPr>
            <a:r>
              <a:rPr lang="de-AT" sz="2600" dirty="0">
                <a:solidFill>
                  <a:prstClr val="black"/>
                </a:solidFill>
              </a:rPr>
              <a:t>In allen 3 Bereichen: 11%</a:t>
            </a:r>
          </a:p>
          <a:p>
            <a:pPr marL="0" lvl="0" indent="0">
              <a:buNone/>
            </a:pPr>
            <a:r>
              <a:rPr lang="de-AT" sz="2600" dirty="0">
                <a:solidFill>
                  <a:prstClr val="black"/>
                </a:solidFill>
              </a:rPr>
              <a:t>Ohne Erfassung der „Aussteiger“ (6,8%)!</a:t>
            </a:r>
          </a:p>
          <a:p>
            <a:pPr marL="0" lvl="0" indent="0">
              <a:buNone/>
            </a:pPr>
            <a:endParaRPr lang="de-AT" sz="2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de-AT" sz="2600" dirty="0">
                <a:solidFill>
                  <a:prstClr val="black"/>
                </a:solidFill>
              </a:rPr>
              <a:t>Perspektiven für Lebensgestaltung, politische Teilhabe und Berufsbildung?</a:t>
            </a:r>
          </a:p>
          <a:p>
            <a:pPr marL="0" lvl="0" indent="0">
              <a:buNone/>
            </a:pPr>
            <a:endParaRPr lang="de-AT" sz="2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de-AT" sz="2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de-AT" sz="2600" dirty="0">
              <a:solidFill>
                <a:prstClr val="black"/>
              </a:solidFill>
            </a:endParaRPr>
          </a:p>
          <a:p>
            <a:endParaRPr lang="de-AT" dirty="0"/>
          </a:p>
        </p:txBody>
      </p:sp>
      <p:sp>
        <p:nvSpPr>
          <p:cNvPr id="7" name="Gewitterblitz 6"/>
          <p:cNvSpPr/>
          <p:nvPr/>
        </p:nvSpPr>
        <p:spPr>
          <a:xfrm>
            <a:off x="4139952" y="2276872"/>
            <a:ext cx="4248472" cy="2520280"/>
          </a:xfrm>
          <a:prstGeom prst="lightningBol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6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696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dirty="0"/>
              <a:t>Stolperstein „Noten als Auslesekriterium“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7344816" cy="40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41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dirty="0"/>
              <a:t>Leistungsfähigkeit bei Übertritt </a:t>
            </a:r>
            <a:br>
              <a:rPr lang="de-AT" sz="3600" dirty="0"/>
            </a:br>
            <a:r>
              <a:rPr lang="de-AT" sz="2000" dirty="0"/>
              <a:t>(</a:t>
            </a:r>
            <a:r>
              <a:rPr lang="de-AT" sz="2000" dirty="0" err="1"/>
              <a:t>Böheim-Galehr</a:t>
            </a:r>
            <a:r>
              <a:rPr lang="de-AT" sz="2000" dirty="0"/>
              <a:t> et al. 2015, S. 27)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1026" name="Picture 2" descr="C:\Users\Gerti\Documents\AK Vorarlberg\Stolpersteine_April_2016\Grafik_3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06489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4932040" y="3068960"/>
            <a:ext cx="2138536" cy="24482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7BEB-1798-468B-8ABE-313DF5B8FB90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087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de-AT" sz="3200" dirty="0">
                <a:solidFill>
                  <a:prstClr val="black"/>
                </a:solidFill>
                <a:sym typeface="Wingdings" panose="05000000000000000000" pitchFamily="2" charset="2"/>
              </a:rPr>
              <a:t>Startbedingungen für Leistungsentwicklung</a:t>
            </a:r>
            <a:br>
              <a:rPr lang="de-AT" sz="32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de-AT" sz="1800" dirty="0">
                <a:solidFill>
                  <a:prstClr val="black"/>
                </a:solidFill>
                <a:sym typeface="Wingdings" panose="05000000000000000000" pitchFamily="2" charset="2"/>
              </a:rPr>
              <a:t>Marie Marcks (1980): Schöne Aussichten. </a:t>
            </a:r>
            <a:r>
              <a:rPr lang="de-AT" sz="1800" dirty="0" err="1">
                <a:solidFill>
                  <a:prstClr val="black"/>
                </a:solidFill>
                <a:sym typeface="Wingdings" panose="05000000000000000000" pitchFamily="2" charset="2"/>
              </a:rPr>
              <a:t>ElefantenPress</a:t>
            </a:r>
            <a:r>
              <a:rPr lang="de-AT" sz="1800" dirty="0">
                <a:solidFill>
                  <a:prstClr val="black"/>
                </a:solidFill>
                <a:sym typeface="Wingdings" panose="05000000000000000000" pitchFamily="2" charset="2"/>
              </a:rPr>
              <a:t> (1)</a:t>
            </a:r>
            <a:endParaRPr lang="de-AT" sz="1800" dirty="0"/>
          </a:p>
        </p:txBody>
      </p:sp>
      <p:pic>
        <p:nvPicPr>
          <p:cNvPr id="1026" name="Picture 2" descr="C:\Users\Gerti\AppData\Local\Microsoft\Windows\Temporary Internet Files\Content.Outlook\Y2SW3P9Y\Gerti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56084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7" name="Ellipse 6"/>
          <p:cNvSpPr/>
          <p:nvPr/>
        </p:nvSpPr>
        <p:spPr>
          <a:xfrm>
            <a:off x="2555776" y="2492896"/>
            <a:ext cx="2124236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Ellipse 7"/>
          <p:cNvSpPr/>
          <p:nvPr/>
        </p:nvSpPr>
        <p:spPr>
          <a:xfrm>
            <a:off x="5724128" y="4844008"/>
            <a:ext cx="1872208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92897"/>
            <a:ext cx="21602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233D-C2AB-459B-8470-845AC22A8144}" type="datetime1">
              <a:rPr lang="de-DE" smtClean="0"/>
              <a:t>05.06.2016</a:t>
            </a:fld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064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1024</Words>
  <Application>Microsoft Office PowerPoint</Application>
  <PresentationFormat>Bildschirmpräsentation (4:3)</PresentationFormat>
  <Paragraphs>180</Paragraphs>
  <Slides>26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26</vt:i4>
      </vt:variant>
    </vt:vector>
  </HeadingPairs>
  <TitlesOfParts>
    <vt:vector size="33" baseType="lpstr">
      <vt:lpstr>Arial</vt:lpstr>
      <vt:lpstr>Calibri</vt:lpstr>
      <vt:lpstr>Courier New</vt:lpstr>
      <vt:lpstr>Wingdings</vt:lpstr>
      <vt:lpstr>Larissa</vt:lpstr>
      <vt:lpstr>1_Larissa</vt:lpstr>
      <vt:lpstr>2_Larissa</vt:lpstr>
      <vt:lpstr> Soziale Herkunft – Bildungschancen,  Stolpersteine und Gesamtschule </vt:lpstr>
      <vt:lpstr> Themen</vt:lpstr>
      <vt:lpstr>Handlungsbedarf</vt:lpstr>
      <vt:lpstr>„Und täglich grüßt das Murmeltier“ (1) OECD: Koppelung sozialer Herkunft mit Bildungserfolg</vt:lpstr>
      <vt:lpstr>NMS-Reform Ziele der österreichischen Schule …</vt:lpstr>
      <vt:lpstr>    Bildungsarmut als Kompetenzarmut  </vt:lpstr>
      <vt:lpstr>Stolperstein „Noten als Auslesekriterium“ </vt:lpstr>
      <vt:lpstr>Leistungsfähigkeit bei Übertritt  (Böheim-Galehr et al. 2015, S. 27)</vt:lpstr>
      <vt:lpstr>Startbedingungen für Leistungsentwicklung Marie Marcks (1980): Schöne Aussichten. ElefantenPress (1)</vt:lpstr>
      <vt:lpstr>Stolperstein „Creaming und Komposition“</vt:lpstr>
      <vt:lpstr>Männliches Geschlecht als Risikofaktor</vt:lpstr>
      <vt:lpstr>Stolperstein „SchOG“ Schulversuche  NMS</vt:lpstr>
      <vt:lpstr> Qualität von Unterricht und Schulsystem   </vt:lpstr>
      <vt:lpstr>schichtspezifische Schulwahl  </vt:lpstr>
      <vt:lpstr>„Nur ja nicht in die HS/NMS!“ „Bildungsnahe“ Eltern kämpfen um Übertrittsberechtigung</vt:lpstr>
      <vt:lpstr>„Na ja, so ist das eben!“ „Bildungsferne“ Eltern akzeptieren eher Empfehlungen der Schule.</vt:lpstr>
      <vt:lpstr> De guatn und de aundan Nöstlinger, Christine (1974): Iba de ganz oaman kinda. Jugend und Volk.  </vt:lpstr>
      <vt:lpstr>Schichteffekte auf Kinder sozial schwacher Herkunft (Boudon 1974)</vt:lpstr>
      <vt:lpstr>„Und täglich grüßt das Murmeltier“ (2) Schichteffekte und Folgen außer Streit, aber …?</vt:lpstr>
      <vt:lpstr>Auf der Suche nach soziologischen Motiven Abgrenzungsmotive der Mittelschicht</vt:lpstr>
      <vt:lpstr> Fallstudie - Auswertung von Postings  (Der Standard, Juni 2012) </vt:lpstr>
      <vt:lpstr>Wovor  die Mittelschicht zu wenig Angst hat</vt:lpstr>
      <vt:lpstr>Ausblick</vt:lpstr>
      <vt:lpstr>Modellregion  „Schule der 10-bis 14-jährigen in Vorarlberg“ </vt:lpstr>
      <vt:lpstr>Individualisierung und Innere Differenzierung</vt:lpstr>
      <vt:lpstr>Zum Abschluss eine Bildbetrachtung! Marie Marcks (1980): Schöne Aussichten. ElefantenPress (2)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Ganztagesschule  = mehr Bildungsgerechtigkeit?</dc:title>
  <dc:creator>Gerti</dc:creator>
  <cp:lastModifiedBy>Sparr</cp:lastModifiedBy>
  <cp:revision>1020</cp:revision>
  <cp:lastPrinted>2016-05-30T14:26:57Z</cp:lastPrinted>
  <dcterms:created xsi:type="dcterms:W3CDTF">2015-05-22T08:08:32Z</dcterms:created>
  <dcterms:modified xsi:type="dcterms:W3CDTF">2016-06-05T16:22:07Z</dcterms:modified>
</cp:coreProperties>
</file>