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359F-ED94-479F-AAB5-CDC0190B1EDC}" type="datetimeFigureOut">
              <a:rPr lang="de-DE"/>
              <a:pPr>
                <a:defRPr/>
              </a:pPr>
              <a:t>04.03.2014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F62EF-B5CA-4446-8F27-9F43213E2CD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E0EC1-6B7E-46ED-B20F-48C70DC5B1DC}" type="datetimeFigureOut">
              <a:rPr lang="de-DE"/>
              <a:pPr>
                <a:defRPr/>
              </a:pPr>
              <a:t>04.03.2014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B2664-2D6D-4A45-820C-0179F429EAE2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E36AE-3E97-4D7F-8D4B-15BAC60E81F1}" type="datetimeFigureOut">
              <a:rPr lang="de-DE"/>
              <a:pPr>
                <a:defRPr/>
              </a:pPr>
              <a:t>04.03.2014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7926D-5C5D-43ED-9208-9567DF785048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7C1F-FAE8-4D09-A791-7A3CED191724}" type="datetimeFigureOut">
              <a:rPr lang="de-DE"/>
              <a:pPr>
                <a:defRPr/>
              </a:pPr>
              <a:t>04.03.2014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54C24-F666-42FF-A6A5-FF8393B8C6F6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9D20C-EA24-441E-AB33-50D15EC7FBBE}" type="datetimeFigureOut">
              <a:rPr lang="de-DE"/>
              <a:pPr>
                <a:defRPr/>
              </a:pPr>
              <a:t>04.03.2014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2CE8C-5565-485B-80D4-679807E4510E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C300A-F1F4-441F-B9FF-22EF7E177350}" type="datetimeFigureOut">
              <a:rPr lang="de-DE"/>
              <a:pPr>
                <a:defRPr/>
              </a:pPr>
              <a:t>04.03.2014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B5327-6502-4A96-92DB-AC5BA574D93D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6DA9F-CEAA-48A1-9A0C-CF9DEF8906F0}" type="datetimeFigureOut">
              <a:rPr lang="de-DE"/>
              <a:pPr>
                <a:defRPr/>
              </a:pPr>
              <a:t>04.03.2014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7D473-B563-40D5-ADEB-5928EFBC8C4A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36A50-A70E-4C5A-B059-AB65569E69D8}" type="datetimeFigureOut">
              <a:rPr lang="de-DE"/>
              <a:pPr>
                <a:defRPr/>
              </a:pPr>
              <a:t>04.03.2014</a:t>
            </a:fld>
            <a:endParaRPr lang="de-AT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5B81F-FA10-477D-B15A-7188ADE66811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7B9A1-08B4-4DF0-BC7B-3DD8FC410E48}" type="datetimeFigureOut">
              <a:rPr lang="de-DE"/>
              <a:pPr>
                <a:defRPr/>
              </a:pPr>
              <a:t>04.03.2014</a:t>
            </a:fld>
            <a:endParaRPr lang="de-AT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FAF55-E8B6-41EA-9F02-25FD9EEA80BA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BCE16-B73D-47A6-84A3-46496EDBF09B}" type="datetimeFigureOut">
              <a:rPr lang="de-DE"/>
              <a:pPr>
                <a:defRPr/>
              </a:pPr>
              <a:t>04.03.2014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F4E1-D410-445F-BD79-DDCADB476399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D9F3C-2B46-427B-AD94-A9895FA2CB5C}" type="datetimeFigureOut">
              <a:rPr lang="de-DE"/>
              <a:pPr>
                <a:defRPr/>
              </a:pPr>
              <a:t>04.03.2014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9D21C-BAB4-48F7-B686-148E7C2440EE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de-AT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A76C5A-107C-4704-9581-9E2F46BB6B82}" type="datetimeFigureOut">
              <a:rPr lang="de-DE"/>
              <a:pPr>
                <a:defRPr/>
              </a:pPr>
              <a:t>04.03.2014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FC525E-0270-471D-8987-FF6E666CEBEB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online.bpk.at/pensionskassenrechner/jsp/bpk.jsp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21543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de-AT" sz="28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Pensionskasse</a:t>
            </a:r>
            <a:endParaRPr lang="de-AT" sz="2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43438" y="1428750"/>
            <a:ext cx="4143375" cy="48628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800" dirty="0">
                <a:latin typeface="+mn-lt"/>
              </a:rPr>
              <a:t>Wer WILL der KANN !?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b="1" dirty="0">
                <a:latin typeface="+mn-lt"/>
              </a:rPr>
              <a:t>Eigenbeitrag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 smtClean="0">
                <a:latin typeface="+mn-lt"/>
              </a:rPr>
              <a:t>Variante 1: </a:t>
            </a:r>
            <a:endParaRPr lang="de-AT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>
                <a:latin typeface="+mn-lt"/>
                <a:sym typeface="Wingdings" pitchFamily="2" charset="2"/>
              </a:rPr>
              <a:t> </a:t>
            </a:r>
            <a:r>
              <a:rPr lang="de-DE" sz="2400" dirty="0">
                <a:latin typeface="+mn-lt"/>
              </a:rPr>
              <a:t>25%, 50%, 75% oder 100%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 smtClean="0">
                <a:latin typeface="+mn-lt"/>
              </a:rPr>
              <a:t>      vom </a:t>
            </a:r>
            <a:r>
              <a:rPr lang="de-DE" sz="2400" dirty="0">
                <a:latin typeface="+mn-lt"/>
              </a:rPr>
              <a:t>Dienstgeberbeitrag</a:t>
            </a:r>
            <a:r>
              <a:rPr lang="de-AT" sz="2400" dirty="0">
                <a:latin typeface="+mn-lt"/>
              </a:rPr>
              <a:t> </a:t>
            </a:r>
            <a:endParaRPr lang="de-AT" sz="2400" dirty="0" smtClean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 smtClean="0">
                <a:latin typeface="+mn-lt"/>
              </a:rPr>
              <a:t>Variante 2: </a:t>
            </a:r>
            <a:endParaRPr lang="de-AT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de-DE" sz="2400" dirty="0">
                <a:latin typeface="+mn-lt"/>
              </a:rPr>
              <a:t>oder max. € 1.000,- </a:t>
            </a:r>
            <a:r>
              <a:rPr lang="de-DE" sz="2400" dirty="0" err="1">
                <a:latin typeface="+mn-lt"/>
              </a:rPr>
              <a:t>p.a</a:t>
            </a:r>
            <a:r>
              <a:rPr lang="de-DE" sz="2400" dirty="0"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400" b="1" dirty="0" smtClean="0">
              <a:latin typeface="+mn-lt"/>
              <a:hlinkClick r:id="" action="ppaction://hlinkshowjump?jump=nextsli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 smtClean="0">
                <a:latin typeface="+mn-lt"/>
                <a:hlinkClick r:id="" action="ppaction://hlinkshowjump?jump=nextslide"/>
              </a:rPr>
              <a:t>Prämienmodell</a:t>
            </a:r>
            <a:r>
              <a:rPr lang="de-DE" sz="2400" b="1" dirty="0">
                <a:latin typeface="+mn-lt"/>
                <a:hlinkClick r:id="" action="ppaction://hlinkshowjump?jump=nextslide"/>
              </a:rPr>
              <a:t>:</a:t>
            </a:r>
            <a:r>
              <a:rPr lang="de-DE" sz="2400" b="1" dirty="0"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latin typeface="+mn-lt"/>
                <a:hlinkClick r:id="rId2" action="ppaction://hlinksldjump"/>
              </a:rPr>
              <a:t>Sonderausgaben:</a:t>
            </a:r>
            <a:endParaRPr lang="de-AT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400" dirty="0">
              <a:latin typeface="+mn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57188" y="1428750"/>
            <a:ext cx="4143375" cy="48628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800" dirty="0">
                <a:latin typeface="+mn-lt"/>
              </a:rPr>
              <a:t>FIX und kostet NIX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b="1" dirty="0">
                <a:latin typeface="+mn-lt"/>
              </a:rPr>
              <a:t>Dienstgeberbeitrag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>
                <a:latin typeface="+mn-lt"/>
                <a:sym typeface="Wingdings" pitchFamily="2" charset="2"/>
              </a:rPr>
              <a:t> </a:t>
            </a:r>
            <a:r>
              <a:rPr lang="de-AT" sz="2400" dirty="0">
                <a:latin typeface="+mn-lt"/>
              </a:rPr>
              <a:t>0,75%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>
                <a:latin typeface="+mn-lt"/>
              </a:rPr>
              <a:t> </a:t>
            </a:r>
            <a:r>
              <a:rPr lang="de-AT" sz="2400" dirty="0" smtClean="0">
                <a:latin typeface="+mn-lt"/>
              </a:rPr>
              <a:t>     der Bemessungsgrundlage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 smtClean="0">
                <a:latin typeface="+mn-lt"/>
              </a:rPr>
              <a:t>      des </a:t>
            </a:r>
            <a:r>
              <a:rPr lang="de-AT" sz="2400" dirty="0">
                <a:latin typeface="+mn-lt"/>
              </a:rPr>
              <a:t>Pensionsbeitrages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 smtClean="0">
                <a:latin typeface="+mn-lt"/>
              </a:rPr>
              <a:t>     14 </a:t>
            </a:r>
            <a:r>
              <a:rPr lang="de-AT" sz="2400" dirty="0">
                <a:latin typeface="+mn-lt"/>
              </a:rPr>
              <a:t>* pro Jahr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400" dirty="0">
              <a:latin typeface="+mn-lt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90449"/>
            <a:ext cx="2910419" cy="8964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0" y="21543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de-AT" sz="28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Pensionskasse</a:t>
            </a:r>
            <a:endParaRPr lang="de-AT" sz="2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00063" y="1500188"/>
            <a:ext cx="8286750" cy="44942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800" dirty="0">
                <a:latin typeface="+mn-lt"/>
              </a:rPr>
              <a:t>Wer WILL der KANN !?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b="1" dirty="0">
                <a:latin typeface="+mn-lt"/>
              </a:rPr>
              <a:t>Eigenbeitrag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latin typeface="+mn-lt"/>
              </a:rPr>
              <a:t>Prämienmodell: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de-DE" sz="2400" dirty="0" smtClean="0">
                <a:latin typeface="+mn-lt"/>
              </a:rPr>
              <a:t>4,25</a:t>
            </a:r>
            <a:r>
              <a:rPr lang="de-DE" sz="2400" dirty="0">
                <a:latin typeface="+mn-lt"/>
              </a:rPr>
              <a:t>% </a:t>
            </a:r>
            <a:r>
              <a:rPr lang="de-DE" sz="2400" dirty="0" smtClean="0">
                <a:latin typeface="+mn-lt"/>
              </a:rPr>
              <a:t>(</a:t>
            </a:r>
            <a:r>
              <a:rPr lang="de-DE" sz="2400" dirty="0">
                <a:latin typeface="+mn-lt"/>
              </a:rPr>
              <a:t>für </a:t>
            </a:r>
            <a:r>
              <a:rPr lang="de-DE" sz="2400" dirty="0" smtClean="0">
                <a:latin typeface="+mn-lt"/>
              </a:rPr>
              <a:t>2014). </a:t>
            </a:r>
            <a:endParaRPr lang="de-DE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de-DE" sz="2400" dirty="0">
                <a:latin typeface="+mn-lt"/>
              </a:rPr>
              <a:t>Maximal € 1.000,-- p.a.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è"/>
              <a:defRPr/>
            </a:pPr>
            <a:endParaRPr lang="de-DE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>
                <a:latin typeface="+mn-lt"/>
                <a:sym typeface="Wingdings" pitchFamily="2" charset="2"/>
              </a:rPr>
              <a:t> </a:t>
            </a:r>
            <a:r>
              <a:rPr lang="de-DE" sz="2400" dirty="0">
                <a:latin typeface="+mn-lt"/>
              </a:rPr>
              <a:t>Jährlich Gutschrift auf das Pensionskonto </a:t>
            </a:r>
            <a:endParaRPr lang="de-AT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>
                <a:latin typeface="+mn-lt"/>
                <a:sym typeface="Wingdings" pitchFamily="2" charset="2"/>
              </a:rPr>
              <a:t></a:t>
            </a:r>
            <a:r>
              <a:rPr lang="de-DE" sz="2400" dirty="0">
                <a:latin typeface="+mn-lt"/>
              </a:rPr>
              <a:t> Pensionskassenpension ist steuerfrei</a:t>
            </a:r>
            <a:endParaRPr lang="de-AT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 smtClean="0">
                <a:latin typeface="+mn-lt"/>
                <a:sym typeface="Wingdings" pitchFamily="2" charset="2"/>
              </a:rPr>
              <a:t> </a:t>
            </a:r>
            <a:r>
              <a:rPr lang="de-DE" sz="2400" dirty="0" smtClean="0">
                <a:latin typeface="+mn-lt"/>
              </a:rPr>
              <a:t>Bei </a:t>
            </a:r>
            <a:r>
              <a:rPr lang="de-DE" sz="2400" dirty="0" smtClean="0">
                <a:latin typeface="+mn-lt"/>
              </a:rPr>
              <a:t>Einmal(aus)</a:t>
            </a:r>
            <a:r>
              <a:rPr lang="de-DE" sz="2400" dirty="0" err="1" smtClean="0">
                <a:latin typeface="+mn-lt"/>
              </a:rPr>
              <a:t>zahlung</a:t>
            </a:r>
            <a:r>
              <a:rPr lang="de-DE" sz="2400" dirty="0" smtClean="0">
                <a:latin typeface="+mn-lt"/>
              </a:rPr>
              <a:t> -&gt; </a:t>
            </a:r>
            <a:r>
              <a:rPr lang="de-DE" sz="2400" dirty="0" smtClean="0">
                <a:latin typeface="+mn-lt"/>
              </a:rPr>
              <a:t>Rückzahlung der Prämien</a:t>
            </a:r>
            <a:endParaRPr lang="de-AT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400" dirty="0">
              <a:latin typeface="+mn-lt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90449"/>
            <a:ext cx="2910419" cy="8964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110927" y="1886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de-AT" sz="28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Pensionskasse</a:t>
            </a:r>
            <a:endParaRPr lang="de-AT" sz="2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39552" y="1484784"/>
            <a:ext cx="8286750" cy="41242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800" dirty="0">
                <a:latin typeface="+mn-lt"/>
              </a:rPr>
              <a:t>Wer WILL der KANN !?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b="1" dirty="0">
                <a:latin typeface="+mn-lt"/>
              </a:rPr>
              <a:t>Eigenbeitrag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 smtClean="0">
                <a:latin typeface="+mn-lt"/>
              </a:rPr>
              <a:t>Sonderausgaben: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4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de-DE" sz="2400" dirty="0"/>
              <a:t>bis zu 25% im Rahmen der Arbeitnehmerveranlagung bzw. Einkommensteuererklärung als Sonderausgaben </a:t>
            </a:r>
            <a:r>
              <a:rPr lang="de-DE" sz="2400" dirty="0" smtClean="0"/>
              <a:t>abgesetzt </a:t>
            </a:r>
            <a:r>
              <a:rPr lang="de-DE" sz="2400" dirty="0"/>
              <a:t>werden. </a:t>
            </a:r>
            <a:endParaRPr lang="de-DE" sz="24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 smtClean="0">
                <a:latin typeface="+mn-lt"/>
                <a:sym typeface="Wingdings" pitchFamily="2" charset="2"/>
              </a:rPr>
              <a:t> </a:t>
            </a:r>
            <a:r>
              <a:rPr lang="de-DE" sz="2400" dirty="0"/>
              <a:t>Ergibt in Summe nur wenig Steuerersparnis.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400" dirty="0">
              <a:latin typeface="+mn-lt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90449"/>
            <a:ext cx="2910419" cy="89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56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21543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de-AT" sz="28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Pensionskasse</a:t>
            </a:r>
            <a:endParaRPr lang="de-AT" sz="2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95536" y="1279587"/>
            <a:ext cx="8072464" cy="489364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800" dirty="0" smtClean="0">
                <a:latin typeface="+mn-lt"/>
              </a:rPr>
              <a:t>WAS </a:t>
            </a:r>
            <a:r>
              <a:rPr lang="de-AT" sz="2800" dirty="0" err="1" smtClean="0">
                <a:latin typeface="+mn-lt"/>
              </a:rPr>
              <a:t>bringts</a:t>
            </a:r>
            <a:r>
              <a:rPr lang="de-AT" sz="2800" dirty="0" smtClean="0">
                <a:latin typeface="+mn-lt"/>
              </a:rPr>
              <a:t>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800" dirty="0" smtClean="0">
                <a:latin typeface="+mn-lt"/>
              </a:rPr>
              <a:t>Eine </a:t>
            </a:r>
            <a:r>
              <a:rPr lang="de-AT" sz="2800" dirty="0" smtClean="0">
                <a:latin typeface="+mn-lt"/>
              </a:rPr>
              <a:t>zusätzliche Pension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>
                <a:latin typeface="+mn-lt"/>
                <a:sym typeface="Wingdings" panose="05000000000000000000" pitchFamily="2" charset="2"/>
              </a:rPr>
              <a:t></a:t>
            </a:r>
            <a:r>
              <a:rPr lang="de-DE" sz="2000" dirty="0">
                <a:latin typeface="+mn-lt"/>
              </a:rPr>
              <a:t> Alterspension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000" dirty="0" smtClean="0">
                <a:latin typeface="+mn-lt"/>
                <a:sym typeface="Wingdings" panose="05000000000000000000" pitchFamily="2" charset="2"/>
              </a:rPr>
              <a:t></a:t>
            </a:r>
            <a:r>
              <a:rPr lang="de-AT" sz="2000" dirty="0" smtClean="0">
                <a:latin typeface="+mn-lt"/>
              </a:rPr>
              <a:t> </a:t>
            </a:r>
            <a:r>
              <a:rPr lang="de-DE" sz="2000" dirty="0">
                <a:latin typeface="+mn-lt"/>
              </a:rPr>
              <a:t>Berufsfähigkeitspensionen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000" dirty="0" smtClean="0">
                <a:latin typeface="+mn-lt"/>
                <a:sym typeface="Wingdings" panose="05000000000000000000" pitchFamily="2" charset="2"/>
              </a:rPr>
              <a:t></a:t>
            </a:r>
            <a:r>
              <a:rPr lang="de-AT" sz="2000" dirty="0" smtClean="0">
                <a:latin typeface="+mn-lt"/>
              </a:rPr>
              <a:t> </a:t>
            </a:r>
            <a:r>
              <a:rPr lang="de-DE" sz="2000" dirty="0">
                <a:latin typeface="+mn-lt"/>
              </a:rPr>
              <a:t>Witwen-/Witwerpensionen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000" dirty="0" smtClean="0">
                <a:latin typeface="+mn-lt"/>
                <a:sym typeface="Wingdings" panose="05000000000000000000" pitchFamily="2" charset="2"/>
              </a:rPr>
              <a:t></a:t>
            </a:r>
            <a:r>
              <a:rPr lang="de-AT" sz="2000" dirty="0" smtClean="0">
                <a:latin typeface="+mn-lt"/>
              </a:rPr>
              <a:t> </a:t>
            </a:r>
            <a:r>
              <a:rPr lang="de-DE" sz="2000" dirty="0">
                <a:latin typeface="+mn-lt"/>
              </a:rPr>
              <a:t>Waisenpensionen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000" dirty="0" smtClean="0">
                <a:latin typeface="+mn-lt"/>
                <a:sym typeface="Wingdings" panose="05000000000000000000" pitchFamily="2" charset="2"/>
              </a:rPr>
              <a:t></a:t>
            </a:r>
            <a:r>
              <a:rPr lang="de-AT" sz="2000" dirty="0" smtClean="0">
                <a:latin typeface="+mn-lt"/>
              </a:rPr>
              <a:t> </a:t>
            </a:r>
            <a:r>
              <a:rPr lang="de-DE" sz="2000" dirty="0">
                <a:latin typeface="+mn-lt"/>
              </a:rPr>
              <a:t>Abfindungsansprüche </a:t>
            </a:r>
            <a:endParaRPr lang="de-AT" sz="2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800" dirty="0" smtClean="0">
                <a:latin typeface="+mn-lt"/>
              </a:rPr>
              <a:t>Wieviel</a:t>
            </a:r>
            <a:r>
              <a:rPr lang="de-AT" sz="2800" dirty="0" smtClean="0">
                <a:latin typeface="+mn-lt"/>
              </a:rPr>
              <a:t>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4800" b="1" baseline="-12000" dirty="0" smtClean="0">
                <a:latin typeface="+mn-lt"/>
              </a:rPr>
              <a:t>~ </a:t>
            </a:r>
            <a:r>
              <a:rPr lang="de-AT" sz="2800" dirty="0" smtClean="0">
                <a:latin typeface="+mn-lt"/>
              </a:rPr>
              <a:t> Verrentung des „Kontostandes“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 smtClean="0">
                <a:sym typeface="Wingdings" pitchFamily="2" charset="2"/>
              </a:rPr>
              <a:t>Pensionsrechner</a:t>
            </a:r>
            <a:r>
              <a:rPr lang="de-AT" sz="4000" dirty="0" smtClean="0">
                <a:sym typeface="Wingdings" pitchFamily="2" charset="2"/>
              </a:rPr>
              <a:t> </a:t>
            </a:r>
            <a:r>
              <a:rPr lang="de-DE" sz="1600" u="sng" dirty="0">
                <a:hlinkClick r:id="rId2"/>
              </a:rPr>
              <a:t>http://online.bpk.at/pensionskassenrechner/jsp/bpk.jsp</a:t>
            </a:r>
            <a:endParaRPr lang="de-AT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800" dirty="0">
                <a:latin typeface="+mn-lt"/>
              </a:rPr>
              <a:t>s</a:t>
            </a:r>
            <a:r>
              <a:rPr lang="de-AT" sz="2800" dirty="0" smtClean="0">
                <a:latin typeface="+mn-lt"/>
              </a:rPr>
              <a:t>teuerpflichtig  		  + 		      </a:t>
            </a:r>
            <a:r>
              <a:rPr lang="de-AT" sz="2800" dirty="0" smtClean="0">
                <a:latin typeface="+mn-lt"/>
              </a:rPr>
              <a:t>steuerfrei</a:t>
            </a:r>
            <a:endParaRPr lang="de-AT" sz="2800" dirty="0">
              <a:latin typeface="+mn-lt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90449"/>
            <a:ext cx="2910419" cy="8964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21543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de-AT" sz="28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Pensionskasse</a:t>
            </a:r>
            <a:endParaRPr lang="de-AT" sz="2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95536" y="1279587"/>
            <a:ext cx="8072464" cy="458587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800" dirty="0" smtClean="0">
                <a:latin typeface="+mn-lt"/>
              </a:rPr>
              <a:t>Steuer bei der Pensionsauszahlung</a:t>
            </a:r>
            <a:endParaRPr lang="de-AT" sz="2800" dirty="0" smtClean="0">
              <a:latin typeface="+mn-lt"/>
            </a:endParaRPr>
          </a:p>
          <a:p>
            <a:endParaRPr lang="de-DE" sz="2000" dirty="0"/>
          </a:p>
          <a:p>
            <a:r>
              <a:rPr lang="de-DE" sz="2000" u="sng" dirty="0" smtClean="0"/>
              <a:t>Pensionsanteile </a:t>
            </a:r>
            <a:r>
              <a:rPr lang="de-DE" sz="2000" u="sng" dirty="0"/>
              <a:t>aus </a:t>
            </a:r>
            <a:r>
              <a:rPr lang="de-DE" sz="2000" u="sng" dirty="0" smtClean="0"/>
              <a:t>Dienstgeber-Beiträgen </a:t>
            </a:r>
            <a:endParaRPr lang="de-DE" sz="2000" dirty="0"/>
          </a:p>
          <a:p>
            <a:r>
              <a:rPr lang="de-AT" sz="2000" dirty="0">
                <a:sym typeface="Wingdings" panose="05000000000000000000" pitchFamily="2" charset="2"/>
              </a:rPr>
              <a:t></a:t>
            </a:r>
            <a:r>
              <a:rPr lang="de-AT" sz="2000" dirty="0"/>
              <a:t> Voll besteuert </a:t>
            </a:r>
            <a:endParaRPr lang="de-DE" sz="2000" dirty="0"/>
          </a:p>
          <a:p>
            <a:r>
              <a:rPr lang="de-DE" sz="800" dirty="0"/>
              <a:t> </a:t>
            </a:r>
          </a:p>
          <a:p>
            <a:r>
              <a:rPr lang="de-DE" sz="2000" u="sng" dirty="0" smtClean="0"/>
              <a:t>Pensionsanteile </a:t>
            </a:r>
            <a:r>
              <a:rPr lang="de-DE" sz="2000" u="sng" dirty="0"/>
              <a:t>aus Dienstnehmer-Beiträgen im Prämienmodell</a:t>
            </a:r>
            <a:endParaRPr lang="de-DE" sz="2000" dirty="0"/>
          </a:p>
          <a:p>
            <a:r>
              <a:rPr lang="de-AT" sz="2000" dirty="0">
                <a:sym typeface="Wingdings" panose="05000000000000000000" pitchFamily="2" charset="2"/>
              </a:rPr>
              <a:t></a:t>
            </a:r>
            <a:r>
              <a:rPr lang="de-AT" sz="2000" dirty="0"/>
              <a:t> 100% steuerfrei</a:t>
            </a:r>
            <a:endParaRPr lang="de-DE" sz="2000" dirty="0"/>
          </a:p>
          <a:p>
            <a:r>
              <a:rPr lang="de-AT" sz="800" dirty="0"/>
              <a:t> </a:t>
            </a:r>
            <a:endParaRPr lang="de-DE" sz="800" dirty="0"/>
          </a:p>
          <a:p>
            <a:r>
              <a:rPr lang="de-DE" sz="2000" u="sng" dirty="0" smtClean="0"/>
              <a:t>Pensionsanteile </a:t>
            </a:r>
            <a:r>
              <a:rPr lang="de-DE" sz="2000" u="sng" dirty="0"/>
              <a:t>aus Dienstnehmer-Beiträgen nicht im Prämienmodell</a:t>
            </a:r>
            <a:endParaRPr lang="de-DE" sz="2000" dirty="0"/>
          </a:p>
          <a:p>
            <a:r>
              <a:rPr lang="de-AT" sz="2000" dirty="0">
                <a:sym typeface="Wingdings" panose="05000000000000000000" pitchFamily="2" charset="2"/>
              </a:rPr>
              <a:t></a:t>
            </a:r>
            <a:r>
              <a:rPr lang="de-AT" sz="2000" dirty="0"/>
              <a:t> 75% steuerfrei</a:t>
            </a:r>
            <a:endParaRPr lang="de-DE" sz="2000" dirty="0"/>
          </a:p>
          <a:p>
            <a:r>
              <a:rPr lang="de-DE" sz="800" dirty="0"/>
              <a:t> </a:t>
            </a:r>
          </a:p>
          <a:p>
            <a:r>
              <a:rPr lang="de-DE" sz="2000" u="sng" dirty="0" smtClean="0"/>
              <a:t>Barauszahlung </a:t>
            </a:r>
            <a:r>
              <a:rPr lang="de-DE" sz="2000" u="sng" dirty="0"/>
              <a:t>der Abfindungsansprüche </a:t>
            </a:r>
            <a:r>
              <a:rPr lang="de-DE" sz="2000" u="sng" dirty="0" smtClean="0"/>
              <a:t> </a:t>
            </a:r>
            <a:endParaRPr lang="de-DE" sz="2000" dirty="0"/>
          </a:p>
          <a:p>
            <a:r>
              <a:rPr lang="de-AT" sz="2000" dirty="0">
                <a:sym typeface="Wingdings" panose="05000000000000000000" pitchFamily="2" charset="2"/>
              </a:rPr>
              <a:t></a:t>
            </a:r>
            <a:r>
              <a:rPr lang="de-AT" sz="2000" dirty="0"/>
              <a:t> </a:t>
            </a:r>
            <a:r>
              <a:rPr lang="de-DE" sz="2000" dirty="0"/>
              <a:t>Halber Tarifsteuersatz für Ansprüche aus dem Dienstgeberbeitrag</a:t>
            </a:r>
          </a:p>
          <a:p>
            <a:r>
              <a:rPr lang="de-AT" sz="2000" dirty="0">
                <a:sym typeface="Wingdings" panose="05000000000000000000" pitchFamily="2" charset="2"/>
              </a:rPr>
              <a:t></a:t>
            </a:r>
            <a:r>
              <a:rPr lang="de-AT" sz="2000" dirty="0"/>
              <a:t> 100% steuerfrei für Ansprüche aus Prämienmodell</a:t>
            </a:r>
            <a:endParaRPr lang="de-DE" sz="2000" dirty="0"/>
          </a:p>
          <a:p>
            <a:r>
              <a:rPr lang="de-AT" sz="2000" dirty="0">
                <a:sym typeface="Wingdings" panose="05000000000000000000" pitchFamily="2" charset="2"/>
              </a:rPr>
              <a:t></a:t>
            </a:r>
            <a:r>
              <a:rPr lang="de-AT" sz="2000" dirty="0"/>
              <a:t> 75% steuerfrei für Ansprüche nicht aus Prämienmodell</a:t>
            </a:r>
            <a:endParaRPr lang="de-DE" sz="2000" dirty="0"/>
          </a:p>
          <a:p>
            <a:r>
              <a:rPr lang="de-AT" sz="2000" dirty="0">
                <a:sym typeface="Wingdings" panose="05000000000000000000" pitchFamily="2" charset="2"/>
              </a:rPr>
              <a:t></a:t>
            </a:r>
            <a:r>
              <a:rPr lang="de-AT" sz="2000" dirty="0"/>
              <a:t> </a:t>
            </a:r>
            <a:r>
              <a:rPr lang="de-DE" sz="2000" dirty="0"/>
              <a:t>Halber Tarifsteuersatz für die restlichen 25% 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90449"/>
            <a:ext cx="2910419" cy="89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58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21543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de-AT" sz="28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Pensionskasse</a:t>
            </a:r>
            <a:endParaRPr lang="de-AT" sz="2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00034" y="1214422"/>
            <a:ext cx="8072464" cy="532453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800" dirty="0" smtClean="0">
                <a:latin typeface="+mn-lt"/>
              </a:rPr>
              <a:t>Wichtiges bunt gemischt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>
                <a:latin typeface="+mn-lt"/>
              </a:rPr>
              <a:t>∫ Dienstgeber kann Beitragsleistung aussetzen/einschränken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>
                <a:latin typeface="+mn-lt"/>
              </a:rPr>
              <a:t>∫ Eigenbeiträge ausgesetzt/eingeschränkt werden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>
                <a:latin typeface="+mn-lt"/>
              </a:rPr>
              <a:t>∫ Die </a:t>
            </a:r>
            <a:r>
              <a:rPr lang="de-AT" sz="2400" dirty="0" smtClean="0">
                <a:latin typeface="+mn-lt"/>
              </a:rPr>
              <a:t>Kapitalveranlagung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>
                <a:latin typeface="+mn-lt"/>
              </a:rPr>
              <a:t>	</a:t>
            </a:r>
            <a:r>
              <a:rPr lang="de-AT" sz="2400" dirty="0"/>
              <a:t> </a:t>
            </a:r>
            <a:r>
              <a:rPr lang="de-AT" sz="2400" dirty="0" smtClean="0"/>
              <a:t>→ </a:t>
            </a:r>
            <a:r>
              <a:rPr lang="de-AT" sz="2400" dirty="0">
                <a:latin typeface="+mn-lt"/>
              </a:rPr>
              <a:t>Bundespensionskasse AG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>
                <a:latin typeface="+mn-lt"/>
              </a:rPr>
              <a:t>	</a:t>
            </a:r>
            <a:r>
              <a:rPr lang="de-AT" sz="2400" dirty="0"/>
              <a:t> </a:t>
            </a:r>
            <a:r>
              <a:rPr lang="de-AT" sz="2400" dirty="0" smtClean="0"/>
              <a:t>→ </a:t>
            </a:r>
            <a:r>
              <a:rPr lang="de-AT" sz="2400" dirty="0">
                <a:latin typeface="+mn-lt"/>
              </a:rPr>
              <a:t>Kapitalmarkt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>
                <a:latin typeface="+mn-lt"/>
              </a:rPr>
              <a:t>	 </a:t>
            </a:r>
            <a:r>
              <a:rPr lang="de-AT" sz="2400" dirty="0"/>
              <a:t>→</a:t>
            </a:r>
            <a:r>
              <a:rPr lang="de-AT" sz="2400" dirty="0" smtClean="0">
                <a:latin typeface="+mn-lt"/>
              </a:rPr>
              <a:t> </a:t>
            </a:r>
            <a:r>
              <a:rPr lang="de-AT" sz="2400" dirty="0">
                <a:latin typeface="+mn-lt"/>
              </a:rPr>
              <a:t>keine Mindestertragsgarantie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 smtClean="0">
                <a:latin typeface="+mn-lt"/>
              </a:rPr>
              <a:t>∫ </a:t>
            </a:r>
            <a:r>
              <a:rPr lang="de-AT" sz="2400" dirty="0">
                <a:latin typeface="+mn-lt"/>
              </a:rPr>
              <a:t>K</a:t>
            </a:r>
            <a:r>
              <a:rPr lang="de-AT" sz="2400" dirty="0" smtClean="0">
                <a:latin typeface="+mn-lt"/>
              </a:rPr>
              <a:t>eine </a:t>
            </a:r>
            <a:r>
              <a:rPr lang="de-AT" sz="2400" dirty="0">
                <a:latin typeface="+mn-lt"/>
              </a:rPr>
              <a:t>KEST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>
                <a:latin typeface="+mn-lt"/>
              </a:rPr>
              <a:t>∫ </a:t>
            </a:r>
            <a:r>
              <a:rPr lang="de-AT" sz="2400" dirty="0" smtClean="0">
                <a:latin typeface="+mn-lt"/>
              </a:rPr>
              <a:t>Beendigung des Dienstverhältnisses vor Pensionseintritt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>
                <a:latin typeface="+mn-lt"/>
              </a:rPr>
              <a:t>	</a:t>
            </a:r>
            <a:r>
              <a:rPr lang="de-AT" sz="2400" dirty="0"/>
              <a:t> →</a:t>
            </a:r>
            <a:r>
              <a:rPr lang="de-AT" sz="2400" dirty="0" smtClean="0">
                <a:latin typeface="+mn-lt"/>
              </a:rPr>
              <a:t> </a:t>
            </a:r>
            <a:r>
              <a:rPr lang="de-AT" sz="2400" dirty="0">
                <a:latin typeface="+mn-lt"/>
              </a:rPr>
              <a:t>Beitragsfreistellung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>
                <a:latin typeface="+mn-lt"/>
              </a:rPr>
              <a:t>	 </a:t>
            </a:r>
            <a:r>
              <a:rPr lang="de-AT" sz="2400" dirty="0"/>
              <a:t>→</a:t>
            </a:r>
            <a:r>
              <a:rPr lang="de-AT" sz="2400" dirty="0" smtClean="0">
                <a:latin typeface="+mn-lt"/>
              </a:rPr>
              <a:t> </a:t>
            </a:r>
            <a:r>
              <a:rPr lang="de-AT" sz="2400" dirty="0">
                <a:latin typeface="+mn-lt"/>
              </a:rPr>
              <a:t>Fortsetzung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>
                <a:latin typeface="+mn-lt"/>
              </a:rPr>
              <a:t>	 </a:t>
            </a:r>
            <a:r>
              <a:rPr lang="de-AT" sz="2400" dirty="0"/>
              <a:t>→</a:t>
            </a:r>
            <a:r>
              <a:rPr lang="de-AT" sz="2400" dirty="0" smtClean="0">
                <a:latin typeface="+mn-lt"/>
              </a:rPr>
              <a:t> Übertragung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>
                <a:latin typeface="+mn-lt"/>
              </a:rPr>
              <a:t>	</a:t>
            </a:r>
            <a:r>
              <a:rPr lang="de-AT" sz="2400" dirty="0"/>
              <a:t> → </a:t>
            </a:r>
            <a:r>
              <a:rPr lang="de-AT" sz="2400" dirty="0" smtClean="0">
                <a:latin typeface="+mn-lt"/>
              </a:rPr>
              <a:t>Abfindung</a:t>
            </a:r>
            <a:endParaRPr lang="de-AT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 smtClean="0"/>
              <a:t>∫ </a:t>
            </a:r>
            <a:r>
              <a:rPr lang="de-AT" sz="2400" dirty="0" smtClean="0">
                <a:latin typeface="+mn-lt"/>
              </a:rPr>
              <a:t>Jährliche Information über „Kontostand“</a:t>
            </a:r>
            <a:endParaRPr lang="de-AT" sz="2400" dirty="0">
              <a:latin typeface="+mn-lt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15434"/>
            <a:ext cx="2910419" cy="8964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21543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de-AT" sz="28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Pensionskasse</a:t>
            </a:r>
            <a:endParaRPr lang="de-AT" sz="2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00034" y="2000240"/>
            <a:ext cx="8072464" cy="34163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/>
              <a:t>Das Vertrauen in die Bundespensionskassa kann wohl so groß oder klein wie in jede andere Pensionskasse sein….</a:t>
            </a:r>
            <a:endParaRPr lang="de-AT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400" dirty="0" smtClean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/>
              <a:t>Du bist 25, gehst mit 65 in Pension?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/>
              <a:t>Hätte sich </a:t>
            </a:r>
            <a:r>
              <a:rPr lang="de-AT" sz="2400" dirty="0" smtClean="0"/>
              <a:t>irgend ein Mensch </a:t>
            </a:r>
            <a:r>
              <a:rPr lang="de-AT" sz="2400" dirty="0" smtClean="0"/>
              <a:t>1974 </a:t>
            </a:r>
            <a:r>
              <a:rPr lang="de-AT" sz="2400" dirty="0"/>
              <a:t>vorstellen können, dass </a:t>
            </a:r>
            <a:r>
              <a:rPr lang="de-AT" sz="2400" dirty="0" smtClean="0"/>
              <a:t>2014 </a:t>
            </a:r>
            <a:r>
              <a:rPr lang="de-AT" sz="2400" dirty="0" smtClean="0"/>
              <a:t>…………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 smtClean="0"/>
              <a:t>Du bist 50, gehst mit 65 in Pension?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dirty="0" smtClean="0"/>
              <a:t>Die Antwort gibt dir der Pensionsrechner!</a:t>
            </a:r>
            <a:endParaRPr lang="de-AT" sz="24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90449"/>
            <a:ext cx="2910419" cy="8964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Bildschirmpräsentation (4:3)</PresentationFormat>
  <Paragraphs>98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ÖSQMich</dc:creator>
  <cp:lastModifiedBy>Manfred Sparr</cp:lastModifiedBy>
  <cp:revision>16</cp:revision>
  <dcterms:created xsi:type="dcterms:W3CDTF">2009-10-08T17:13:29Z</dcterms:created>
  <dcterms:modified xsi:type="dcterms:W3CDTF">2014-03-04T22:10:52Z</dcterms:modified>
</cp:coreProperties>
</file>